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8" r:id="rId1"/>
  </p:sldMasterIdLst>
  <p:notesMasterIdLst>
    <p:notesMasterId r:id="rId3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</p:sldIdLst>
  <p:sldSz cx="9144000" cy="5143500" type="screen16x9"/>
  <p:notesSz cx="6858000" cy="9144000"/>
  <p:embeddedFontLst>
    <p:embeddedFont>
      <p:font typeface="Anaheim" panose="020B0604020202020204" charset="0"/>
      <p:regular r:id="rId36"/>
    </p:embeddedFont>
    <p:embeddedFont>
      <p:font typeface="Anek Malayalam" panose="020B0604020202020204" charset="0"/>
      <p:regular r:id="rId37"/>
      <p:bold r:id="rId38"/>
    </p:embeddedFont>
    <p:embeddedFont>
      <p:font typeface="Bebas Neue" panose="020B0606020202050201" pitchFamily="34" charset="0"/>
      <p:regular r:id="rId39"/>
    </p:embeddedFont>
    <p:embeddedFont>
      <p:font typeface="Cambay" panose="020B0604020202020204" charset="0"/>
      <p:regular r:id="rId40"/>
      <p:bold r:id="rId41"/>
      <p:italic r:id="rId42"/>
      <p:boldItalic r:id="rId43"/>
    </p:embeddedFont>
    <p:embeddedFont>
      <p:font typeface="Georgia" panose="02040502050405020303" pitchFamily="18" charset="0"/>
      <p:regular r:id="rId44"/>
      <p:bold r:id="rId45"/>
      <p:italic r:id="rId46"/>
      <p:boldItalic r:id="rId47"/>
    </p:embeddedFont>
    <p:embeddedFont>
      <p:font typeface="Nunito Light" pitchFamily="2" charset="0"/>
      <p:regular r:id="rId48"/>
    </p:embeddedFont>
    <p:embeddedFont>
      <p:font typeface="Open Sans" panose="020B0606030504020204" pitchFamily="34" charset="0"/>
      <p:regular r:id="rId49"/>
      <p:bold r:id="rId50"/>
      <p:italic r:id="rId51"/>
      <p:boldItalic r:id="rId52"/>
    </p:embeddedFont>
    <p:embeddedFont>
      <p:font typeface="Raleway" pitchFamily="2" charset="0"/>
      <p:regular r:id="rId53"/>
      <p:bold r:id="rId54"/>
      <p:italic r:id="rId55"/>
      <p:boldItalic r:id="rId56"/>
    </p:embeddedFont>
    <p:embeddedFont>
      <p:font typeface="Roboto" panose="02000000000000000000" pitchFamily="2" charset="0"/>
      <p:regular r:id="rId57"/>
    </p:embeddedFont>
    <p:embeddedFont>
      <p:font typeface="Roboto Serif" panose="020B0604020202020204" charset="0"/>
      <p:regular r:id="rId58"/>
      <p:bold r:id="rId59"/>
      <p:italic r:id="rId60"/>
      <p:boldItalic r:id="rId6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BB9C418-2B15-4E95-B0FC-2348EBFB75B3}">
  <a:tblStyle styleId="{1BB9C418-2B15-4E95-B0FC-2348EBFB75B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1186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7.fntdata"/><Relationship Id="rId47" Type="http://schemas.openxmlformats.org/officeDocument/2006/relationships/font" Target="fonts/font12.fntdata"/><Relationship Id="rId50" Type="http://schemas.openxmlformats.org/officeDocument/2006/relationships/font" Target="fonts/font15.fntdata"/><Relationship Id="rId55" Type="http://schemas.openxmlformats.org/officeDocument/2006/relationships/font" Target="fonts/font20.fntdata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6.fntdata"/><Relationship Id="rId54" Type="http://schemas.openxmlformats.org/officeDocument/2006/relationships/font" Target="fonts/font19.fntdata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font" Target="fonts/font10.fntdata"/><Relationship Id="rId53" Type="http://schemas.openxmlformats.org/officeDocument/2006/relationships/font" Target="fonts/font18.fntdata"/><Relationship Id="rId58" Type="http://schemas.openxmlformats.org/officeDocument/2006/relationships/font" Target="fonts/font2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49" Type="http://schemas.openxmlformats.org/officeDocument/2006/relationships/font" Target="fonts/font14.fntdata"/><Relationship Id="rId57" Type="http://schemas.openxmlformats.org/officeDocument/2006/relationships/font" Target="fonts/font22.fntdata"/><Relationship Id="rId61" Type="http://schemas.openxmlformats.org/officeDocument/2006/relationships/font" Target="fonts/font2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9.fntdata"/><Relationship Id="rId52" Type="http://schemas.openxmlformats.org/officeDocument/2006/relationships/font" Target="fonts/font17.fntdata"/><Relationship Id="rId60" Type="http://schemas.openxmlformats.org/officeDocument/2006/relationships/font" Target="fonts/font25.fntdata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8.fntdata"/><Relationship Id="rId48" Type="http://schemas.openxmlformats.org/officeDocument/2006/relationships/font" Target="fonts/font13.fntdata"/><Relationship Id="rId56" Type="http://schemas.openxmlformats.org/officeDocument/2006/relationships/font" Target="fonts/font21.fntdata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16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schemas.openxmlformats.org/officeDocument/2006/relationships/font" Target="fonts/font11.fntdata"/><Relationship Id="rId59" Type="http://schemas.openxmlformats.org/officeDocument/2006/relationships/font" Target="fonts/font2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311aff8b6b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2311aff8b6b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26250bef7d5_5_2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26250bef7d5_5_2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26250bef7d5_5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26250bef7d5_5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26250bef7d5_7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26250bef7d5_7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26250bef7d5_7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26250bef7d5_7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26250bef7d5_1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26250bef7d5_1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26250bef7d5_1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26250bef7d5_1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26250bef7d5_1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26250bef7d5_1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26250bef7d5_1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26250bef7d5_1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26250bef7d5_7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26250bef7d5_7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26250bef7d5_7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26250bef7d5_7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311aff8b6b_3_3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2311aff8b6b_3_3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1e18e6eece1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1e18e6eece1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262504a9fa6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262504a9fa6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26250bef7d5_1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26250bef7d5_1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26250bef7d5_11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26250bef7d5_11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1e18e6eece1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1e18e6eece1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26250bef7d5_9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26250bef7d5_9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26250bef7d5_3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26250bef7d5_3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26250bef7d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26250bef7d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26250bef7d5_3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26250bef7d5_3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6250bef7d5_1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26250bef7d5_1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26250bef7d5_3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26250bef7d5_3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26250bef7d5_1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26250bef7d5_1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29fb5d1fa52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29fb5d1fa52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26250bef7d5_11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26250bef7d5_11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6250bef7d5_5_1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26250bef7d5_5_1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6250bef7d5_5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26250bef7d5_5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26250bef7d5_5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26250bef7d5_5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26250bef7d5_5_3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26250bef7d5_5_3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26250bef7d5_5_2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26250bef7d5_5_2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26250bef7d5_5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26250bef7d5_5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3A1uf1Q" TargetMode="External"/><Relationship Id="rId7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r="76986"/>
          <a:stretch/>
        </p:blipFill>
        <p:spPr>
          <a:xfrm flipH="1">
            <a:off x="-199024" y="-675550"/>
            <a:ext cx="1466674" cy="6074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2"/>
          <p:cNvPicPr preferRelativeResize="0"/>
          <p:nvPr/>
        </p:nvPicPr>
        <p:blipFill rotWithShape="1">
          <a:blip r:embed="rId3">
            <a:alphaModFix/>
          </a:blip>
          <a:srcRect b="31665"/>
          <a:stretch/>
        </p:blipFill>
        <p:spPr>
          <a:xfrm flipH="1">
            <a:off x="5093076" y="1781748"/>
            <a:ext cx="4235749" cy="3532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 rotWithShape="1">
          <a:blip r:embed="rId4">
            <a:alphaModFix/>
          </a:blip>
          <a:srcRect t="31665"/>
          <a:stretch/>
        </p:blipFill>
        <p:spPr>
          <a:xfrm>
            <a:off x="5385004" y="-170600"/>
            <a:ext cx="3943819" cy="3532351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1394149" y="669350"/>
            <a:ext cx="6115500" cy="21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None/>
              <a:defRPr sz="34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1394138" y="3779175"/>
            <a:ext cx="2034600" cy="70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1"/>
          <p:cNvPicPr preferRelativeResize="0"/>
          <p:nvPr/>
        </p:nvPicPr>
        <p:blipFill rotWithShape="1">
          <a:blip r:embed="rId2">
            <a:alphaModFix/>
          </a:blip>
          <a:srcRect l="1399" t="397" r="65194" b="49853"/>
          <a:stretch/>
        </p:blipFill>
        <p:spPr>
          <a:xfrm rot="-2573729" flipH="1">
            <a:off x="-548974" y="3604738"/>
            <a:ext cx="1760643" cy="2499473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1"/>
          <p:cNvPicPr preferRelativeResize="0"/>
          <p:nvPr/>
        </p:nvPicPr>
        <p:blipFill rotWithShape="1">
          <a:blip r:embed="rId3">
            <a:alphaModFix/>
          </a:blip>
          <a:srcRect b="-6541"/>
          <a:stretch/>
        </p:blipFill>
        <p:spPr>
          <a:xfrm flipH="1">
            <a:off x="-630100" y="-717375"/>
            <a:ext cx="3943825" cy="5507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1"/>
          <p:cNvPicPr preferRelativeResize="0"/>
          <p:nvPr/>
        </p:nvPicPr>
        <p:blipFill rotWithShape="1">
          <a:blip r:embed="rId4">
            <a:alphaModFix/>
          </a:blip>
          <a:srcRect t="-1153"/>
          <a:stretch/>
        </p:blipFill>
        <p:spPr>
          <a:xfrm flipH="1">
            <a:off x="5693301" y="241876"/>
            <a:ext cx="4235749" cy="5228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1"/>
          <p:cNvPicPr preferRelativeResize="0"/>
          <p:nvPr/>
        </p:nvPicPr>
        <p:blipFill rotWithShape="1">
          <a:blip r:embed="rId2">
            <a:alphaModFix/>
          </a:blip>
          <a:srcRect l="1399" t="397" r="65194" b="49853"/>
          <a:stretch/>
        </p:blipFill>
        <p:spPr>
          <a:xfrm rot="6859719" flipH="1">
            <a:off x="7693975" y="-1421711"/>
            <a:ext cx="1760644" cy="2499473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1"/>
          <p:cNvSpPr txBox="1">
            <a:spLocks noGrp="1"/>
          </p:cNvSpPr>
          <p:nvPr>
            <p:ph type="title" hasCustomPrompt="1"/>
          </p:nvPr>
        </p:nvSpPr>
        <p:spPr>
          <a:xfrm>
            <a:off x="1900500" y="1747263"/>
            <a:ext cx="5343000" cy="115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72" name="Google Shape;72;p11"/>
          <p:cNvSpPr txBox="1">
            <a:spLocks noGrp="1"/>
          </p:cNvSpPr>
          <p:nvPr>
            <p:ph type="subTitle" idx="1"/>
          </p:nvPr>
        </p:nvSpPr>
        <p:spPr>
          <a:xfrm>
            <a:off x="1900500" y="2899141"/>
            <a:ext cx="5343000" cy="4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-1037200" y="1613951"/>
            <a:ext cx="2785800" cy="3651299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3"/>
          <p:cNvSpPr/>
          <p:nvPr/>
        </p:nvSpPr>
        <p:spPr>
          <a:xfrm>
            <a:off x="203100" y="349775"/>
            <a:ext cx="763200" cy="7632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9" name="Google Shape;79;p13"/>
          <p:cNvPicPr preferRelativeResize="0"/>
          <p:nvPr/>
        </p:nvPicPr>
        <p:blipFill rotWithShape="1">
          <a:blip r:embed="rId3">
            <a:alphaModFix/>
          </a:blip>
          <a:srcRect l="74703" t="17937" b="13125"/>
          <a:stretch/>
        </p:blipFill>
        <p:spPr>
          <a:xfrm rot="-4592143" flipH="1">
            <a:off x="6836066" y="-1946444"/>
            <a:ext cx="1643194" cy="4268239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3"/>
          <p:cNvPicPr preferRelativeResize="0"/>
          <p:nvPr/>
        </p:nvPicPr>
        <p:blipFill rotWithShape="1">
          <a:blip r:embed="rId3">
            <a:alphaModFix/>
          </a:blip>
          <a:srcRect l="49385" t="25892"/>
          <a:stretch/>
        </p:blipFill>
        <p:spPr>
          <a:xfrm rot="3918439" flipH="1">
            <a:off x="6739425" y="2587722"/>
            <a:ext cx="2667676" cy="3723253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1613953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3" name="Google Shape;83;p13"/>
          <p:cNvSpPr txBox="1">
            <a:spLocks noGrp="1"/>
          </p:cNvSpPr>
          <p:nvPr>
            <p:ph type="title" idx="3" hasCustomPrompt="1"/>
          </p:nvPr>
        </p:nvSpPr>
        <p:spPr>
          <a:xfrm>
            <a:off x="720000" y="3088941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4" name="Google Shape;84;p13"/>
          <p:cNvSpPr txBox="1">
            <a:spLocks noGrp="1"/>
          </p:cNvSpPr>
          <p:nvPr>
            <p:ph type="title" idx="4" hasCustomPrompt="1"/>
          </p:nvPr>
        </p:nvSpPr>
        <p:spPr>
          <a:xfrm>
            <a:off x="3419275" y="1613953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5" name="Google Shape;85;p13"/>
          <p:cNvSpPr txBox="1">
            <a:spLocks noGrp="1"/>
          </p:cNvSpPr>
          <p:nvPr>
            <p:ph type="title" idx="5" hasCustomPrompt="1"/>
          </p:nvPr>
        </p:nvSpPr>
        <p:spPr>
          <a:xfrm>
            <a:off x="3419275" y="3088941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6" name="Google Shape;86;p13"/>
          <p:cNvSpPr txBox="1">
            <a:spLocks noGrp="1"/>
          </p:cNvSpPr>
          <p:nvPr>
            <p:ph type="title" idx="6" hasCustomPrompt="1"/>
          </p:nvPr>
        </p:nvSpPr>
        <p:spPr>
          <a:xfrm>
            <a:off x="6118550" y="1613953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7" name="Google Shape;87;p13"/>
          <p:cNvSpPr txBox="1">
            <a:spLocks noGrp="1"/>
          </p:cNvSpPr>
          <p:nvPr>
            <p:ph type="subTitle" idx="1"/>
          </p:nvPr>
        </p:nvSpPr>
        <p:spPr>
          <a:xfrm>
            <a:off x="720000" y="2160145"/>
            <a:ext cx="2305500" cy="78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900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subTitle" idx="7"/>
          </p:nvPr>
        </p:nvSpPr>
        <p:spPr>
          <a:xfrm>
            <a:off x="3419275" y="2160145"/>
            <a:ext cx="2305500" cy="78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900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subTitle" idx="8"/>
          </p:nvPr>
        </p:nvSpPr>
        <p:spPr>
          <a:xfrm>
            <a:off x="6118550" y="2160145"/>
            <a:ext cx="2305500" cy="78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900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subTitle" idx="9"/>
          </p:nvPr>
        </p:nvSpPr>
        <p:spPr>
          <a:xfrm>
            <a:off x="720000" y="3635075"/>
            <a:ext cx="2305500" cy="78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900">
                <a:latin typeface="Anek Malayalam"/>
                <a:ea typeface="Anek Malayalam"/>
                <a:cs typeface="Anek Malayalam"/>
                <a:sym typeface="Anek Malayala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1" name="Google Shape;91;p13"/>
          <p:cNvSpPr txBox="1">
            <a:spLocks noGrp="1"/>
          </p:cNvSpPr>
          <p:nvPr>
            <p:ph type="subTitle" idx="13"/>
          </p:nvPr>
        </p:nvSpPr>
        <p:spPr>
          <a:xfrm>
            <a:off x="3419275" y="3635075"/>
            <a:ext cx="2305500" cy="78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900">
                <a:latin typeface="Anek Malayalam"/>
                <a:ea typeface="Anek Malayalam"/>
                <a:cs typeface="Anek Malayalam"/>
                <a:sym typeface="Anek Malayala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2" name="Google Shape;92;p1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4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4"/>
          <p:cNvPicPr preferRelativeResize="0"/>
          <p:nvPr/>
        </p:nvPicPr>
        <p:blipFill rotWithShape="1">
          <a:blip r:embed="rId2">
            <a:alphaModFix/>
          </a:blip>
          <a:srcRect l="33873" t="-2473" r="6718" b="72452"/>
          <a:stretch/>
        </p:blipFill>
        <p:spPr>
          <a:xfrm rot="-7513230" flipH="1">
            <a:off x="6928477" y="-30550"/>
            <a:ext cx="3785898" cy="182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4"/>
          <p:cNvPicPr preferRelativeResize="0"/>
          <p:nvPr/>
        </p:nvPicPr>
        <p:blipFill rotWithShape="1">
          <a:blip r:embed="rId3">
            <a:alphaModFix/>
          </a:blip>
          <a:srcRect b="31665"/>
          <a:stretch/>
        </p:blipFill>
        <p:spPr>
          <a:xfrm flipH="1">
            <a:off x="5093076" y="1781748"/>
            <a:ext cx="4235749" cy="3532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4"/>
          <p:cNvPicPr preferRelativeResize="0"/>
          <p:nvPr/>
        </p:nvPicPr>
        <p:blipFill rotWithShape="1">
          <a:blip r:embed="rId4">
            <a:alphaModFix/>
          </a:blip>
          <a:srcRect l="1329" t="17527" r="-1330" b="14138"/>
          <a:stretch/>
        </p:blipFill>
        <p:spPr>
          <a:xfrm flipH="1">
            <a:off x="-429496" y="-353275"/>
            <a:ext cx="3943819" cy="3532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4"/>
          <p:cNvPicPr preferRelativeResize="0"/>
          <p:nvPr/>
        </p:nvPicPr>
        <p:blipFill rotWithShape="1">
          <a:blip r:embed="rId2">
            <a:alphaModFix/>
          </a:blip>
          <a:srcRect r="40592" b="69978"/>
          <a:stretch/>
        </p:blipFill>
        <p:spPr>
          <a:xfrm rot="2961323" flipH="1">
            <a:off x="-1435274" y="3929201"/>
            <a:ext cx="3785899" cy="1823749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4"/>
          <p:cNvSpPr txBox="1">
            <a:spLocks noGrp="1"/>
          </p:cNvSpPr>
          <p:nvPr>
            <p:ph type="title"/>
          </p:nvPr>
        </p:nvSpPr>
        <p:spPr>
          <a:xfrm>
            <a:off x="6050850" y="626500"/>
            <a:ext cx="2402100" cy="114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4"/>
          <p:cNvSpPr txBox="1">
            <a:spLocks noGrp="1"/>
          </p:cNvSpPr>
          <p:nvPr>
            <p:ph type="subTitle" idx="1"/>
          </p:nvPr>
        </p:nvSpPr>
        <p:spPr>
          <a:xfrm>
            <a:off x="6050850" y="1696900"/>
            <a:ext cx="2402100" cy="102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14"/>
          <p:cNvSpPr>
            <a:spLocks noGrp="1"/>
          </p:cNvSpPr>
          <p:nvPr>
            <p:ph type="pic" idx="2"/>
          </p:nvPr>
        </p:nvSpPr>
        <p:spPr>
          <a:xfrm>
            <a:off x="713225" y="543775"/>
            <a:ext cx="2801100" cy="4060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101" name="Google Shape;101;p14"/>
          <p:cNvSpPr>
            <a:spLocks noGrp="1"/>
          </p:cNvSpPr>
          <p:nvPr>
            <p:ph type="pic" idx="3"/>
          </p:nvPr>
        </p:nvSpPr>
        <p:spPr>
          <a:xfrm>
            <a:off x="3682050" y="543775"/>
            <a:ext cx="2285700" cy="22671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102" name="Google Shape;102;p14"/>
          <p:cNvSpPr>
            <a:spLocks noGrp="1"/>
          </p:cNvSpPr>
          <p:nvPr>
            <p:ph type="pic" idx="4"/>
          </p:nvPr>
        </p:nvSpPr>
        <p:spPr>
          <a:xfrm>
            <a:off x="3690525" y="2953700"/>
            <a:ext cx="4740300" cy="16503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103" name="Google Shape;103;p1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15"/>
          <p:cNvPicPr preferRelativeResize="0"/>
          <p:nvPr/>
        </p:nvPicPr>
        <p:blipFill rotWithShape="1">
          <a:blip r:embed="rId2">
            <a:alphaModFix/>
          </a:blip>
          <a:srcRect b="31665"/>
          <a:stretch/>
        </p:blipFill>
        <p:spPr>
          <a:xfrm rot="10800000">
            <a:off x="5093076" y="-170600"/>
            <a:ext cx="4235749" cy="3532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5"/>
          <p:cNvPicPr preferRelativeResize="0"/>
          <p:nvPr/>
        </p:nvPicPr>
        <p:blipFill rotWithShape="1">
          <a:blip r:embed="rId3">
            <a:alphaModFix/>
          </a:blip>
          <a:srcRect t="31665"/>
          <a:stretch/>
        </p:blipFill>
        <p:spPr>
          <a:xfrm rot="10800000" flipH="1">
            <a:off x="5385004" y="1781748"/>
            <a:ext cx="3943819" cy="3532351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5"/>
          <p:cNvSpPr txBox="1">
            <a:spLocks noGrp="1"/>
          </p:cNvSpPr>
          <p:nvPr>
            <p:ph type="subTitle" idx="1"/>
          </p:nvPr>
        </p:nvSpPr>
        <p:spPr>
          <a:xfrm>
            <a:off x="713225" y="2418174"/>
            <a:ext cx="2062800" cy="150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5"/>
          <p:cNvSpPr txBox="1">
            <a:spLocks noGrp="1"/>
          </p:cNvSpPr>
          <p:nvPr>
            <p:ph type="subTitle" idx="2"/>
          </p:nvPr>
        </p:nvSpPr>
        <p:spPr>
          <a:xfrm>
            <a:off x="3128152" y="2418174"/>
            <a:ext cx="2062800" cy="150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15"/>
          <p:cNvSpPr txBox="1">
            <a:spLocks noGrp="1"/>
          </p:cNvSpPr>
          <p:nvPr>
            <p:ph type="subTitle" idx="3"/>
          </p:nvPr>
        </p:nvSpPr>
        <p:spPr>
          <a:xfrm>
            <a:off x="5543086" y="2418174"/>
            <a:ext cx="2062800" cy="150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15"/>
          <p:cNvSpPr txBox="1">
            <a:spLocks noGrp="1"/>
          </p:cNvSpPr>
          <p:nvPr>
            <p:ph type="subTitle" idx="4"/>
          </p:nvPr>
        </p:nvSpPr>
        <p:spPr>
          <a:xfrm>
            <a:off x="713225" y="1958600"/>
            <a:ext cx="20628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900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2" name="Google Shape;112;p15"/>
          <p:cNvSpPr txBox="1">
            <a:spLocks noGrp="1"/>
          </p:cNvSpPr>
          <p:nvPr>
            <p:ph type="subTitle" idx="5"/>
          </p:nvPr>
        </p:nvSpPr>
        <p:spPr>
          <a:xfrm>
            <a:off x="3128156" y="1958600"/>
            <a:ext cx="20628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900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3" name="Google Shape;113;p15"/>
          <p:cNvSpPr/>
          <p:nvPr/>
        </p:nvSpPr>
        <p:spPr>
          <a:xfrm>
            <a:off x="203100" y="349775"/>
            <a:ext cx="763200" cy="7632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4" name="Google Shape;114;p15"/>
          <p:cNvPicPr preferRelativeResize="0"/>
          <p:nvPr/>
        </p:nvPicPr>
        <p:blipFill rotWithShape="1">
          <a:blip r:embed="rId4">
            <a:alphaModFix/>
          </a:blip>
          <a:srcRect l="49035" t="18297" r="324" b="17566"/>
          <a:stretch/>
        </p:blipFill>
        <p:spPr>
          <a:xfrm rot="7385884" flipH="1">
            <a:off x="-893519" y="3309930"/>
            <a:ext cx="2669012" cy="3222114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5"/>
          <p:cNvSpPr txBox="1">
            <a:spLocks noGrp="1"/>
          </p:cNvSpPr>
          <p:nvPr>
            <p:ph type="subTitle" idx="6"/>
          </p:nvPr>
        </p:nvSpPr>
        <p:spPr>
          <a:xfrm>
            <a:off x="5543086" y="1958600"/>
            <a:ext cx="20628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900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6" name="Google Shape;116;p1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6"/>
          <p:cNvSpPr/>
          <p:nvPr/>
        </p:nvSpPr>
        <p:spPr>
          <a:xfrm>
            <a:off x="203100" y="349775"/>
            <a:ext cx="763200" cy="7632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9" name="Google Shape;119;p16"/>
          <p:cNvPicPr preferRelativeResize="0"/>
          <p:nvPr/>
        </p:nvPicPr>
        <p:blipFill rotWithShape="1">
          <a:blip r:embed="rId2">
            <a:alphaModFix/>
          </a:blip>
          <a:srcRect b="-6541"/>
          <a:stretch/>
        </p:blipFill>
        <p:spPr>
          <a:xfrm>
            <a:off x="5385000" y="-170600"/>
            <a:ext cx="3943825" cy="5507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6"/>
          <p:cNvPicPr preferRelativeResize="0"/>
          <p:nvPr/>
        </p:nvPicPr>
        <p:blipFill rotWithShape="1">
          <a:blip r:embed="rId3">
            <a:alphaModFix/>
          </a:blip>
          <a:srcRect l="1399" t="397" r="65194" b="49853"/>
          <a:stretch/>
        </p:blipFill>
        <p:spPr>
          <a:xfrm rot="-2573729" flipH="1">
            <a:off x="-548974" y="3604738"/>
            <a:ext cx="1760643" cy="24994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6"/>
          <p:cNvPicPr preferRelativeResize="0"/>
          <p:nvPr/>
        </p:nvPicPr>
        <p:blipFill rotWithShape="1">
          <a:blip r:embed="rId3">
            <a:alphaModFix/>
          </a:blip>
          <a:srcRect l="1399" t="397" r="65194" b="49853"/>
          <a:stretch/>
        </p:blipFill>
        <p:spPr>
          <a:xfrm rot="-254036" flipH="1">
            <a:off x="-1407999" y="1079313"/>
            <a:ext cx="1760643" cy="2499473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16"/>
          <p:cNvSpPr txBox="1">
            <a:spLocks noGrp="1"/>
          </p:cNvSpPr>
          <p:nvPr>
            <p:ph type="subTitle" idx="1"/>
          </p:nvPr>
        </p:nvSpPr>
        <p:spPr>
          <a:xfrm>
            <a:off x="720000" y="1748900"/>
            <a:ext cx="2634900" cy="9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16"/>
          <p:cNvSpPr txBox="1">
            <a:spLocks noGrp="1"/>
          </p:cNvSpPr>
          <p:nvPr>
            <p:ph type="subTitle" idx="2"/>
          </p:nvPr>
        </p:nvSpPr>
        <p:spPr>
          <a:xfrm>
            <a:off x="4058661" y="1748900"/>
            <a:ext cx="2634900" cy="9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16"/>
          <p:cNvSpPr txBox="1">
            <a:spLocks noGrp="1"/>
          </p:cNvSpPr>
          <p:nvPr>
            <p:ph type="subTitle" idx="3"/>
          </p:nvPr>
        </p:nvSpPr>
        <p:spPr>
          <a:xfrm>
            <a:off x="720000" y="3409475"/>
            <a:ext cx="2634900" cy="9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16"/>
          <p:cNvSpPr txBox="1">
            <a:spLocks noGrp="1"/>
          </p:cNvSpPr>
          <p:nvPr>
            <p:ph type="subTitle" idx="4"/>
          </p:nvPr>
        </p:nvSpPr>
        <p:spPr>
          <a:xfrm>
            <a:off x="4058661" y="3409475"/>
            <a:ext cx="2634900" cy="9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16"/>
          <p:cNvSpPr txBox="1">
            <a:spLocks noGrp="1"/>
          </p:cNvSpPr>
          <p:nvPr>
            <p:ph type="subTitle" idx="5"/>
          </p:nvPr>
        </p:nvSpPr>
        <p:spPr>
          <a:xfrm>
            <a:off x="720000" y="1455550"/>
            <a:ext cx="26349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900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28" name="Google Shape;128;p16"/>
          <p:cNvSpPr txBox="1">
            <a:spLocks noGrp="1"/>
          </p:cNvSpPr>
          <p:nvPr>
            <p:ph type="subTitle" idx="6"/>
          </p:nvPr>
        </p:nvSpPr>
        <p:spPr>
          <a:xfrm>
            <a:off x="720000" y="3116200"/>
            <a:ext cx="26349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900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29" name="Google Shape;129;p16"/>
          <p:cNvSpPr txBox="1">
            <a:spLocks noGrp="1"/>
          </p:cNvSpPr>
          <p:nvPr>
            <p:ph type="subTitle" idx="7"/>
          </p:nvPr>
        </p:nvSpPr>
        <p:spPr>
          <a:xfrm>
            <a:off x="4058636" y="1455550"/>
            <a:ext cx="26349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900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30" name="Google Shape;130;p16"/>
          <p:cNvSpPr txBox="1">
            <a:spLocks noGrp="1"/>
          </p:cNvSpPr>
          <p:nvPr>
            <p:ph type="subTitle" idx="8"/>
          </p:nvPr>
        </p:nvSpPr>
        <p:spPr>
          <a:xfrm>
            <a:off x="4058636" y="3116200"/>
            <a:ext cx="26349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900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31" name="Google Shape;131;p1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17"/>
          <p:cNvPicPr preferRelativeResize="0"/>
          <p:nvPr/>
        </p:nvPicPr>
        <p:blipFill rotWithShape="1">
          <a:blip r:embed="rId2">
            <a:alphaModFix/>
          </a:blip>
          <a:srcRect l="1399" t="400" r="81428" b="17886"/>
          <a:stretch/>
        </p:blipFill>
        <p:spPr>
          <a:xfrm rot="11" flipH="1">
            <a:off x="-182674" y="1400801"/>
            <a:ext cx="905074" cy="4105423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7"/>
          <p:cNvSpPr/>
          <p:nvPr/>
        </p:nvSpPr>
        <p:spPr>
          <a:xfrm>
            <a:off x="203100" y="349775"/>
            <a:ext cx="763200" cy="7632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5" name="Google Shape;13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25300" y="-414425"/>
            <a:ext cx="2362225" cy="3096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17"/>
          <p:cNvPicPr preferRelativeResize="0"/>
          <p:nvPr/>
        </p:nvPicPr>
        <p:blipFill rotWithShape="1">
          <a:blip r:embed="rId4">
            <a:alphaModFix/>
          </a:blip>
          <a:srcRect b="31665"/>
          <a:stretch/>
        </p:blipFill>
        <p:spPr>
          <a:xfrm flipH="1">
            <a:off x="5719375" y="1906739"/>
            <a:ext cx="3881300" cy="323676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17"/>
          <p:cNvSpPr txBox="1">
            <a:spLocks noGrp="1"/>
          </p:cNvSpPr>
          <p:nvPr>
            <p:ph type="subTitle" idx="1"/>
          </p:nvPr>
        </p:nvSpPr>
        <p:spPr>
          <a:xfrm>
            <a:off x="720000" y="1633961"/>
            <a:ext cx="1986000" cy="1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17"/>
          <p:cNvSpPr txBox="1">
            <a:spLocks noGrp="1"/>
          </p:cNvSpPr>
          <p:nvPr>
            <p:ph type="subTitle" idx="2"/>
          </p:nvPr>
        </p:nvSpPr>
        <p:spPr>
          <a:xfrm>
            <a:off x="3579000" y="1633961"/>
            <a:ext cx="1986000" cy="1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17"/>
          <p:cNvSpPr txBox="1">
            <a:spLocks noGrp="1"/>
          </p:cNvSpPr>
          <p:nvPr>
            <p:ph type="subTitle" idx="3"/>
          </p:nvPr>
        </p:nvSpPr>
        <p:spPr>
          <a:xfrm>
            <a:off x="720000" y="3364250"/>
            <a:ext cx="1986000" cy="1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17"/>
          <p:cNvSpPr txBox="1">
            <a:spLocks noGrp="1"/>
          </p:cNvSpPr>
          <p:nvPr>
            <p:ph type="subTitle" idx="4"/>
          </p:nvPr>
        </p:nvSpPr>
        <p:spPr>
          <a:xfrm>
            <a:off x="3579000" y="3364250"/>
            <a:ext cx="1986000" cy="1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17"/>
          <p:cNvSpPr txBox="1">
            <a:spLocks noGrp="1"/>
          </p:cNvSpPr>
          <p:nvPr>
            <p:ph type="subTitle" idx="5"/>
          </p:nvPr>
        </p:nvSpPr>
        <p:spPr>
          <a:xfrm>
            <a:off x="6437997" y="1633961"/>
            <a:ext cx="1986000" cy="1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17"/>
          <p:cNvSpPr txBox="1">
            <a:spLocks noGrp="1"/>
          </p:cNvSpPr>
          <p:nvPr>
            <p:ph type="subTitle" idx="6"/>
          </p:nvPr>
        </p:nvSpPr>
        <p:spPr>
          <a:xfrm>
            <a:off x="6437997" y="3364250"/>
            <a:ext cx="1986000" cy="1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17"/>
          <p:cNvSpPr txBox="1">
            <a:spLocks noGrp="1"/>
          </p:cNvSpPr>
          <p:nvPr>
            <p:ph type="subTitle" idx="7"/>
          </p:nvPr>
        </p:nvSpPr>
        <p:spPr>
          <a:xfrm>
            <a:off x="723905" y="1336263"/>
            <a:ext cx="1978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900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45" name="Google Shape;145;p17"/>
          <p:cNvSpPr txBox="1">
            <a:spLocks noGrp="1"/>
          </p:cNvSpPr>
          <p:nvPr>
            <p:ph type="subTitle" idx="8"/>
          </p:nvPr>
        </p:nvSpPr>
        <p:spPr>
          <a:xfrm>
            <a:off x="3582902" y="1336263"/>
            <a:ext cx="1978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900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46" name="Google Shape;146;p17"/>
          <p:cNvSpPr txBox="1">
            <a:spLocks noGrp="1"/>
          </p:cNvSpPr>
          <p:nvPr>
            <p:ph type="subTitle" idx="9"/>
          </p:nvPr>
        </p:nvSpPr>
        <p:spPr>
          <a:xfrm>
            <a:off x="6441895" y="1336263"/>
            <a:ext cx="1978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900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47" name="Google Shape;147;p17"/>
          <p:cNvSpPr txBox="1">
            <a:spLocks noGrp="1"/>
          </p:cNvSpPr>
          <p:nvPr>
            <p:ph type="subTitle" idx="13"/>
          </p:nvPr>
        </p:nvSpPr>
        <p:spPr>
          <a:xfrm>
            <a:off x="723905" y="3063350"/>
            <a:ext cx="1978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900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48" name="Google Shape;148;p17"/>
          <p:cNvSpPr txBox="1">
            <a:spLocks noGrp="1"/>
          </p:cNvSpPr>
          <p:nvPr>
            <p:ph type="subTitle" idx="14"/>
          </p:nvPr>
        </p:nvSpPr>
        <p:spPr>
          <a:xfrm>
            <a:off x="3582902" y="3063350"/>
            <a:ext cx="1978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900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49" name="Google Shape;149;p17"/>
          <p:cNvSpPr txBox="1">
            <a:spLocks noGrp="1"/>
          </p:cNvSpPr>
          <p:nvPr>
            <p:ph type="subTitle" idx="15"/>
          </p:nvPr>
        </p:nvSpPr>
        <p:spPr>
          <a:xfrm>
            <a:off x="6441895" y="3063350"/>
            <a:ext cx="1978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900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50" name="Google Shape;150;p1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0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18"/>
          <p:cNvPicPr preferRelativeResize="0"/>
          <p:nvPr/>
        </p:nvPicPr>
        <p:blipFill rotWithShape="1">
          <a:blip r:embed="rId2">
            <a:alphaModFix/>
          </a:blip>
          <a:srcRect r="76986"/>
          <a:stretch/>
        </p:blipFill>
        <p:spPr>
          <a:xfrm rot="10800000">
            <a:off x="-682374" y="-675550"/>
            <a:ext cx="1466674" cy="6074949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18"/>
          <p:cNvSpPr/>
          <p:nvPr/>
        </p:nvSpPr>
        <p:spPr>
          <a:xfrm>
            <a:off x="203100" y="349775"/>
            <a:ext cx="763200" cy="7632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4" name="Google Shape;154;p18"/>
          <p:cNvPicPr preferRelativeResize="0"/>
          <p:nvPr/>
        </p:nvPicPr>
        <p:blipFill rotWithShape="1">
          <a:blip r:embed="rId3">
            <a:alphaModFix/>
          </a:blip>
          <a:srcRect b="31665"/>
          <a:stretch/>
        </p:blipFill>
        <p:spPr>
          <a:xfrm flipH="1">
            <a:off x="5596470" y="2532300"/>
            <a:ext cx="3732355" cy="3112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18"/>
          <p:cNvPicPr preferRelativeResize="0"/>
          <p:nvPr/>
        </p:nvPicPr>
        <p:blipFill rotWithShape="1">
          <a:blip r:embed="rId4">
            <a:alphaModFix/>
          </a:blip>
          <a:srcRect t="31665"/>
          <a:stretch/>
        </p:blipFill>
        <p:spPr>
          <a:xfrm>
            <a:off x="5385004" y="-170600"/>
            <a:ext cx="3943819" cy="3532351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1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1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19"/>
          <p:cNvPicPr preferRelativeResize="0"/>
          <p:nvPr/>
        </p:nvPicPr>
        <p:blipFill rotWithShape="1">
          <a:blip r:embed="rId2">
            <a:alphaModFix/>
          </a:blip>
          <a:srcRect r="76986"/>
          <a:stretch/>
        </p:blipFill>
        <p:spPr>
          <a:xfrm rot="10800000">
            <a:off x="-199024" y="-675550"/>
            <a:ext cx="1466674" cy="6074949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19"/>
          <p:cNvSpPr txBox="1"/>
          <p:nvPr/>
        </p:nvSpPr>
        <p:spPr>
          <a:xfrm>
            <a:off x="713225" y="3710900"/>
            <a:ext cx="4689000" cy="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rPr>
              <a:t>CREDITS:</a:t>
            </a:r>
            <a:r>
              <a:rPr lang="en" sz="1200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rPr>
              <a:t> This presentation template was created by </a:t>
            </a:r>
            <a:r>
              <a:rPr lang="en" sz="1200" b="1" u="sng">
                <a:solidFill>
                  <a:schemeClr val="hlink"/>
                </a:solidFill>
                <a:latin typeface="Cambay"/>
                <a:ea typeface="Cambay"/>
                <a:cs typeface="Cambay"/>
                <a:sym typeface="Cambay"/>
                <a:hlinkClick r:id="rId3"/>
              </a:rPr>
              <a:t>Slidesgo</a:t>
            </a:r>
            <a:r>
              <a:rPr lang="en" sz="1200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rPr>
              <a:t>, and includes icons by </a:t>
            </a:r>
            <a:r>
              <a:rPr lang="en" sz="1200" b="1" u="sng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rPr>
              <a:t>, and infographics &amp; images by </a:t>
            </a:r>
            <a:r>
              <a:rPr lang="en" sz="1200" b="1" u="sng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 u="sng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rPr>
              <a:t> </a:t>
            </a:r>
            <a:endParaRPr sz="1200" b="1" u="sng">
              <a:solidFill>
                <a:schemeClr val="dk1"/>
              </a:solidFill>
              <a:latin typeface="Cambay"/>
              <a:ea typeface="Cambay"/>
              <a:cs typeface="Cambay"/>
              <a:sym typeface="Cambay"/>
            </a:endParaRPr>
          </a:p>
        </p:txBody>
      </p:sp>
      <p:pic>
        <p:nvPicPr>
          <p:cNvPr id="161" name="Google Shape;161;p19"/>
          <p:cNvPicPr preferRelativeResize="0"/>
          <p:nvPr/>
        </p:nvPicPr>
        <p:blipFill rotWithShape="1">
          <a:blip r:embed="rId6">
            <a:alphaModFix/>
          </a:blip>
          <a:srcRect t="-20582" r="47575" b="52248"/>
          <a:stretch/>
        </p:blipFill>
        <p:spPr>
          <a:xfrm rot="10800000">
            <a:off x="7108201" y="-170600"/>
            <a:ext cx="2220624" cy="3532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19"/>
          <p:cNvPicPr preferRelativeResize="0"/>
          <p:nvPr/>
        </p:nvPicPr>
        <p:blipFill rotWithShape="1">
          <a:blip r:embed="rId7">
            <a:alphaModFix/>
          </a:blip>
          <a:srcRect b="31665"/>
          <a:stretch/>
        </p:blipFill>
        <p:spPr>
          <a:xfrm rot="10800000" flipH="1">
            <a:off x="5385004" y="1781750"/>
            <a:ext cx="3943819" cy="3532351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19"/>
          <p:cNvSpPr txBox="1">
            <a:spLocks noGrp="1"/>
          </p:cNvSpPr>
          <p:nvPr>
            <p:ph type="title"/>
          </p:nvPr>
        </p:nvSpPr>
        <p:spPr>
          <a:xfrm>
            <a:off x="713225" y="355200"/>
            <a:ext cx="4689000" cy="129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8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19"/>
          <p:cNvSpPr txBox="1">
            <a:spLocks noGrp="1"/>
          </p:cNvSpPr>
          <p:nvPr>
            <p:ph type="subTitle" idx="1"/>
          </p:nvPr>
        </p:nvSpPr>
        <p:spPr>
          <a:xfrm>
            <a:off x="713225" y="1841450"/>
            <a:ext cx="4689000" cy="105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1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20"/>
          <p:cNvPicPr preferRelativeResize="0"/>
          <p:nvPr/>
        </p:nvPicPr>
        <p:blipFill rotWithShape="1">
          <a:blip r:embed="rId2">
            <a:alphaModFix/>
          </a:blip>
          <a:srcRect r="76986"/>
          <a:stretch/>
        </p:blipFill>
        <p:spPr>
          <a:xfrm rot="10800000">
            <a:off x="-682374" y="-675550"/>
            <a:ext cx="1466674" cy="6074949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0"/>
          <p:cNvSpPr/>
          <p:nvPr/>
        </p:nvSpPr>
        <p:spPr>
          <a:xfrm>
            <a:off x="203100" y="349775"/>
            <a:ext cx="763200" cy="7632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9" name="Google Shape;169;p20"/>
          <p:cNvPicPr preferRelativeResize="0"/>
          <p:nvPr/>
        </p:nvPicPr>
        <p:blipFill rotWithShape="1">
          <a:blip r:embed="rId3">
            <a:alphaModFix/>
          </a:blip>
          <a:srcRect b="31665"/>
          <a:stretch/>
        </p:blipFill>
        <p:spPr>
          <a:xfrm flipH="1">
            <a:off x="5596470" y="2532300"/>
            <a:ext cx="3732355" cy="3112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0"/>
          <p:cNvPicPr preferRelativeResize="0"/>
          <p:nvPr/>
        </p:nvPicPr>
        <p:blipFill rotWithShape="1">
          <a:blip r:embed="rId4">
            <a:alphaModFix/>
          </a:blip>
          <a:srcRect t="31665"/>
          <a:stretch/>
        </p:blipFill>
        <p:spPr>
          <a:xfrm>
            <a:off x="5385004" y="-170600"/>
            <a:ext cx="3943819" cy="3532351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3"/>
          <p:cNvPicPr preferRelativeResize="0"/>
          <p:nvPr/>
        </p:nvPicPr>
        <p:blipFill rotWithShape="1">
          <a:blip r:embed="rId2">
            <a:alphaModFix/>
          </a:blip>
          <a:srcRect t="17318" r="63714" b="19638"/>
          <a:stretch/>
        </p:blipFill>
        <p:spPr>
          <a:xfrm rot="2700021" flipH="1">
            <a:off x="-640739" y="-1264496"/>
            <a:ext cx="2312427" cy="38300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3"/>
          <p:cNvPicPr preferRelativeResize="0"/>
          <p:nvPr/>
        </p:nvPicPr>
        <p:blipFill rotWithShape="1">
          <a:blip r:embed="rId3">
            <a:alphaModFix/>
          </a:blip>
          <a:srcRect t="-1153"/>
          <a:stretch/>
        </p:blipFill>
        <p:spPr>
          <a:xfrm flipH="1">
            <a:off x="5093076" y="85301"/>
            <a:ext cx="4235749" cy="5228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3"/>
          <p:cNvPicPr preferRelativeResize="0"/>
          <p:nvPr/>
        </p:nvPicPr>
        <p:blipFill rotWithShape="1">
          <a:blip r:embed="rId2">
            <a:alphaModFix/>
          </a:blip>
          <a:srcRect r="29062" b="68955"/>
          <a:stretch/>
        </p:blipFill>
        <p:spPr>
          <a:xfrm rot="922530" flipH="1">
            <a:off x="-650635" y="3923971"/>
            <a:ext cx="4520719" cy="1885931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3"/>
          <p:cNvSpPr txBox="1">
            <a:spLocks noGrp="1"/>
          </p:cNvSpPr>
          <p:nvPr>
            <p:ph type="title"/>
          </p:nvPr>
        </p:nvSpPr>
        <p:spPr>
          <a:xfrm>
            <a:off x="713225" y="2319750"/>
            <a:ext cx="6049200" cy="134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title" idx="2" hasCustomPrompt="1"/>
          </p:nvPr>
        </p:nvSpPr>
        <p:spPr>
          <a:xfrm>
            <a:off x="713225" y="1477950"/>
            <a:ext cx="1450800" cy="841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21"/>
          <p:cNvPicPr preferRelativeResize="0"/>
          <p:nvPr/>
        </p:nvPicPr>
        <p:blipFill rotWithShape="1">
          <a:blip r:embed="rId2">
            <a:alphaModFix/>
          </a:blip>
          <a:srcRect r="76986"/>
          <a:stretch/>
        </p:blipFill>
        <p:spPr>
          <a:xfrm rot="10800000">
            <a:off x="-199024" y="-675550"/>
            <a:ext cx="1466674" cy="6074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1"/>
          <p:cNvPicPr preferRelativeResize="0"/>
          <p:nvPr/>
        </p:nvPicPr>
        <p:blipFill rotWithShape="1">
          <a:blip r:embed="rId3">
            <a:alphaModFix/>
          </a:blip>
          <a:srcRect t="-20582" r="47575" b="52248"/>
          <a:stretch/>
        </p:blipFill>
        <p:spPr>
          <a:xfrm rot="10800000">
            <a:off x="7108201" y="-170600"/>
            <a:ext cx="2220624" cy="3532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1"/>
          <p:cNvPicPr preferRelativeResize="0"/>
          <p:nvPr/>
        </p:nvPicPr>
        <p:blipFill rotWithShape="1">
          <a:blip r:embed="rId4">
            <a:alphaModFix/>
          </a:blip>
          <a:srcRect b="31665"/>
          <a:stretch/>
        </p:blipFill>
        <p:spPr>
          <a:xfrm rot="10800000" flipH="1">
            <a:off x="5385004" y="1781750"/>
            <a:ext cx="3943819" cy="3532351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4"/>
          <p:cNvPicPr preferRelativeResize="0"/>
          <p:nvPr/>
        </p:nvPicPr>
        <p:blipFill rotWithShape="1">
          <a:blip r:embed="rId2">
            <a:alphaModFix/>
          </a:blip>
          <a:srcRect l="33871" t="-2473" r="13030" b="72452"/>
          <a:stretch/>
        </p:blipFill>
        <p:spPr>
          <a:xfrm rot="-7513228" flipH="1">
            <a:off x="6896131" y="-90350"/>
            <a:ext cx="3383912" cy="1823748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4"/>
          <p:cNvSpPr/>
          <p:nvPr/>
        </p:nvSpPr>
        <p:spPr>
          <a:xfrm>
            <a:off x="203100" y="349775"/>
            <a:ext cx="763200" cy="7632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5" name="Google Shape;25;p4"/>
          <p:cNvPicPr preferRelativeResize="0"/>
          <p:nvPr/>
        </p:nvPicPr>
        <p:blipFill rotWithShape="1">
          <a:blip r:embed="rId3">
            <a:alphaModFix/>
          </a:blip>
          <a:srcRect l="1329" t="17527" r="-1330" b="14138"/>
          <a:stretch/>
        </p:blipFill>
        <p:spPr>
          <a:xfrm rot="10800000" flipH="1">
            <a:off x="5402954" y="1824575"/>
            <a:ext cx="3943819" cy="3532351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body" idx="1"/>
          </p:nvPr>
        </p:nvSpPr>
        <p:spPr>
          <a:xfrm>
            <a:off x="720000" y="1932075"/>
            <a:ext cx="7704000" cy="267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Nunito Light"/>
              <a:buChar char="●"/>
              <a:defRPr/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5"/>
          <p:cNvPicPr preferRelativeResize="0"/>
          <p:nvPr/>
        </p:nvPicPr>
        <p:blipFill rotWithShape="1">
          <a:blip r:embed="rId2">
            <a:alphaModFix/>
          </a:blip>
          <a:srcRect t="47379" r="53371"/>
          <a:stretch/>
        </p:blipFill>
        <p:spPr>
          <a:xfrm rot="-2278914" flipH="1">
            <a:off x="-1213360" y="3444879"/>
            <a:ext cx="2971593" cy="3196697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5"/>
          <p:cNvSpPr/>
          <p:nvPr/>
        </p:nvSpPr>
        <p:spPr>
          <a:xfrm>
            <a:off x="203100" y="349775"/>
            <a:ext cx="763200" cy="7632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2" name="Google Shape;32;p5"/>
          <p:cNvPicPr preferRelativeResize="0"/>
          <p:nvPr/>
        </p:nvPicPr>
        <p:blipFill rotWithShape="1">
          <a:blip r:embed="rId3">
            <a:alphaModFix/>
          </a:blip>
          <a:srcRect t="-20582" r="47575" b="52248"/>
          <a:stretch/>
        </p:blipFill>
        <p:spPr>
          <a:xfrm flipH="1">
            <a:off x="7108201" y="1781750"/>
            <a:ext cx="2220624" cy="3532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33;p5"/>
          <p:cNvPicPr preferRelativeResize="0"/>
          <p:nvPr/>
        </p:nvPicPr>
        <p:blipFill rotWithShape="1">
          <a:blip r:embed="rId4">
            <a:alphaModFix/>
          </a:blip>
          <a:srcRect b="31665"/>
          <a:stretch/>
        </p:blipFill>
        <p:spPr>
          <a:xfrm>
            <a:off x="5385004" y="-170600"/>
            <a:ext cx="3943819" cy="3532351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ubTitle" idx="1"/>
          </p:nvPr>
        </p:nvSpPr>
        <p:spPr>
          <a:xfrm>
            <a:off x="4051001" y="2407001"/>
            <a:ext cx="2601900" cy="152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subTitle" idx="2"/>
          </p:nvPr>
        </p:nvSpPr>
        <p:spPr>
          <a:xfrm>
            <a:off x="720000" y="2407001"/>
            <a:ext cx="2601900" cy="152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ubTitle" idx="3"/>
          </p:nvPr>
        </p:nvSpPr>
        <p:spPr>
          <a:xfrm>
            <a:off x="720000" y="1924300"/>
            <a:ext cx="26019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900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subTitle" idx="4"/>
          </p:nvPr>
        </p:nvSpPr>
        <p:spPr>
          <a:xfrm>
            <a:off x="4051003" y="1924300"/>
            <a:ext cx="26019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900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203100" y="349775"/>
            <a:ext cx="763200" cy="7632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2" name="Google Shape;42;p6"/>
          <p:cNvPicPr preferRelativeResize="0"/>
          <p:nvPr/>
        </p:nvPicPr>
        <p:blipFill rotWithShape="1">
          <a:blip r:embed="rId2">
            <a:alphaModFix/>
          </a:blip>
          <a:srcRect t="31665"/>
          <a:stretch/>
        </p:blipFill>
        <p:spPr>
          <a:xfrm>
            <a:off x="5385004" y="-170600"/>
            <a:ext cx="3943819" cy="3532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43;p6"/>
          <p:cNvPicPr preferRelativeResize="0"/>
          <p:nvPr/>
        </p:nvPicPr>
        <p:blipFill rotWithShape="1">
          <a:blip r:embed="rId3">
            <a:alphaModFix/>
          </a:blip>
          <a:srcRect r="29062" b="74816"/>
          <a:stretch/>
        </p:blipFill>
        <p:spPr>
          <a:xfrm rot="4200637" flipH="1">
            <a:off x="-2080182" y="2958470"/>
            <a:ext cx="4520710" cy="1529936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Google Shape;47;p7"/>
          <p:cNvPicPr preferRelativeResize="0"/>
          <p:nvPr/>
        </p:nvPicPr>
        <p:blipFill rotWithShape="1">
          <a:blip r:embed="rId2">
            <a:alphaModFix/>
          </a:blip>
          <a:srcRect l="-374" t="25040" r="49759" b="852"/>
          <a:stretch/>
        </p:blipFill>
        <p:spPr>
          <a:xfrm rot="3918439" flipH="1">
            <a:off x="6739425" y="2587722"/>
            <a:ext cx="2667676" cy="3723253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Google Shape;48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-113725" y="-597100"/>
            <a:ext cx="2362225" cy="3096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49;p7"/>
          <p:cNvPicPr preferRelativeResize="0"/>
          <p:nvPr/>
        </p:nvPicPr>
        <p:blipFill rotWithShape="1">
          <a:blip r:embed="rId4">
            <a:alphaModFix/>
          </a:blip>
          <a:srcRect l="3445" r="3445"/>
          <a:stretch/>
        </p:blipFill>
        <p:spPr>
          <a:xfrm rot="10800000">
            <a:off x="6892150" y="-597100"/>
            <a:ext cx="2362224" cy="3096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0;p7"/>
          <p:cNvPicPr preferRelativeResize="0"/>
          <p:nvPr/>
        </p:nvPicPr>
        <p:blipFill rotWithShape="1">
          <a:blip r:embed="rId2">
            <a:alphaModFix/>
          </a:blip>
          <a:srcRect l="1398" t="398" r="46601" b="-5231"/>
          <a:stretch/>
        </p:blipFill>
        <p:spPr>
          <a:xfrm rot="-3495754" flipH="1">
            <a:off x="-1004053" y="2376965"/>
            <a:ext cx="2740629" cy="5266967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7"/>
          <p:cNvSpPr txBox="1">
            <a:spLocks noGrp="1"/>
          </p:cNvSpPr>
          <p:nvPr>
            <p:ph type="title"/>
          </p:nvPr>
        </p:nvSpPr>
        <p:spPr>
          <a:xfrm>
            <a:off x="713225" y="1401150"/>
            <a:ext cx="429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subTitle" idx="1"/>
          </p:nvPr>
        </p:nvSpPr>
        <p:spPr>
          <a:xfrm>
            <a:off x="713225" y="1973850"/>
            <a:ext cx="4290900" cy="171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53" name="Google Shape;53;p7"/>
          <p:cNvSpPr>
            <a:spLocks noGrp="1"/>
          </p:cNvSpPr>
          <p:nvPr>
            <p:ph type="pic" idx="2"/>
          </p:nvPr>
        </p:nvSpPr>
        <p:spPr>
          <a:xfrm>
            <a:off x="5178175" y="945450"/>
            <a:ext cx="3252600" cy="3252600"/>
          </a:xfrm>
          <a:prstGeom prst="ellipse">
            <a:avLst/>
          </a:prstGeom>
          <a:noFill/>
          <a:ln>
            <a:noFill/>
          </a:ln>
        </p:spPr>
      </p:sp>
      <p:sp>
        <p:nvSpPr>
          <p:cNvPr id="54" name="Google Shape;54;p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8"/>
          <p:cNvSpPr txBox="1">
            <a:spLocks noGrp="1"/>
          </p:cNvSpPr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>
            <a:spLocks noGrp="1"/>
          </p:cNvSpPr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1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-5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>
            <a:spLocks noGrp="1"/>
          </p:cNvSpPr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ek Malayalam"/>
              <a:buNone/>
              <a:defRPr sz="3000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ek Malayalam"/>
              <a:buNone/>
              <a:defRPr sz="3000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ek Malayalam"/>
              <a:buNone/>
              <a:defRPr sz="3000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ek Malayalam"/>
              <a:buNone/>
              <a:defRPr sz="3000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ek Malayalam"/>
              <a:buNone/>
              <a:defRPr sz="3000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ek Malayalam"/>
              <a:buNone/>
              <a:defRPr sz="3000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ek Malayalam"/>
              <a:buNone/>
              <a:defRPr sz="3000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ek Malayalam"/>
              <a:buNone/>
              <a:defRPr sz="3000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ek Malayalam"/>
              <a:buNone/>
              <a:defRPr sz="3000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mbay"/>
              <a:buChar char="●"/>
              <a:defRPr sz="1200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mbay"/>
              <a:buChar char="○"/>
              <a:defRPr sz="1200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mbay"/>
              <a:buChar char="■"/>
              <a:defRPr sz="1200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mbay"/>
              <a:buChar char="●"/>
              <a:defRPr sz="1200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mbay"/>
              <a:buChar char="○"/>
              <a:defRPr sz="1200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mbay"/>
              <a:buChar char="■"/>
              <a:defRPr sz="1200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mbay"/>
              <a:buChar char="●"/>
              <a:defRPr sz="1200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mbay"/>
              <a:buChar char="○"/>
              <a:defRPr sz="1200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mbay"/>
              <a:buChar char="■"/>
              <a:defRPr sz="1200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49">
          <p15:clr>
            <a:srgbClr val="EA4335"/>
          </p15:clr>
        </p15:guide>
        <p15:guide id="2" pos="5311">
          <p15:clr>
            <a:srgbClr val="EA4335"/>
          </p15:clr>
        </p15:guide>
        <p15:guide id="3" orient="horz" pos="340">
          <p15:clr>
            <a:srgbClr val="EA4335"/>
          </p15:clr>
        </p15:guide>
        <p15:guide id="4" orient="horz" pos="2900">
          <p15:clr>
            <a:srgbClr val="EA4335"/>
          </p15:clr>
        </p15:guide>
        <p15:guide id="5" orient="horz" pos="1620">
          <p15:clr>
            <a:srgbClr val="E46962"/>
          </p15:clr>
        </p15:guide>
        <p15:guide id="6" pos="2880">
          <p15:clr>
            <a:srgbClr val="E46962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8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2"/>
          <p:cNvSpPr txBox="1">
            <a:spLocks noGrp="1"/>
          </p:cNvSpPr>
          <p:nvPr>
            <p:ph type="ctrTitle"/>
          </p:nvPr>
        </p:nvSpPr>
        <p:spPr>
          <a:xfrm>
            <a:off x="408425" y="812075"/>
            <a:ext cx="8129400" cy="215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rPr>
              <a:t>A Study on Benchmark Datasets for Human Disease Genes</a:t>
            </a:r>
            <a:endParaRPr sz="4400">
              <a:solidFill>
                <a:schemeClr val="dk1"/>
              </a:solidFill>
              <a:latin typeface="Cambay"/>
              <a:ea typeface="Cambay"/>
              <a:cs typeface="Cambay"/>
              <a:sym typeface="Cambay"/>
            </a:endParaRPr>
          </a:p>
        </p:txBody>
      </p:sp>
      <p:sp>
        <p:nvSpPr>
          <p:cNvPr id="182" name="Google Shape;182;p22"/>
          <p:cNvSpPr txBox="1"/>
          <p:nvPr/>
        </p:nvSpPr>
        <p:spPr>
          <a:xfrm>
            <a:off x="4569725" y="2948750"/>
            <a:ext cx="3891900" cy="33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rPr>
              <a:t>-The more we Learn, The more we Serve</a:t>
            </a:r>
            <a:endParaRPr>
              <a:solidFill>
                <a:schemeClr val="dk1"/>
              </a:solidFill>
              <a:latin typeface="Cambay"/>
              <a:ea typeface="Cambay"/>
              <a:cs typeface="Cambay"/>
              <a:sym typeface="Cambay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97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OMIM(Online Online Mendelian Inheritance in Man)</a:t>
            </a:r>
            <a:endParaRPr/>
          </a:p>
        </p:txBody>
      </p:sp>
      <p:sp>
        <p:nvSpPr>
          <p:cNvPr id="295" name="Google Shape;295;p31"/>
          <p:cNvSpPr/>
          <p:nvPr/>
        </p:nvSpPr>
        <p:spPr>
          <a:xfrm>
            <a:off x="941825" y="1484063"/>
            <a:ext cx="1824600" cy="894900"/>
          </a:xfrm>
          <a:prstGeom prst="roundRect">
            <a:avLst>
              <a:gd name="adj" fmla="val 16667"/>
            </a:avLst>
          </a:prstGeom>
          <a:solidFill>
            <a:srgbClr val="FF99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rgbClr val="212121"/>
                </a:solidFill>
                <a:latin typeface="Cambay"/>
                <a:ea typeface="Cambay"/>
                <a:cs typeface="Cambay"/>
                <a:sym typeface="Cambay"/>
              </a:rPr>
              <a:t>First Introduced</a:t>
            </a:r>
            <a:endParaRPr sz="1500" b="1">
              <a:solidFill>
                <a:srgbClr val="212121"/>
              </a:solidFill>
              <a:latin typeface="Cambay"/>
              <a:ea typeface="Cambay"/>
              <a:cs typeface="Cambay"/>
              <a:sym typeface="Cambay"/>
            </a:endParaRPr>
          </a:p>
        </p:txBody>
      </p:sp>
      <p:sp>
        <p:nvSpPr>
          <p:cNvPr id="296" name="Google Shape;296;p31"/>
          <p:cNvSpPr/>
          <p:nvPr/>
        </p:nvSpPr>
        <p:spPr>
          <a:xfrm>
            <a:off x="1117600" y="2013150"/>
            <a:ext cx="1720200" cy="479100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9900"/>
                </a:solidFill>
                <a:latin typeface="Cambay"/>
                <a:ea typeface="Cambay"/>
                <a:cs typeface="Cambay"/>
                <a:sym typeface="Cambay"/>
              </a:rPr>
              <a:t>In the 60s</a:t>
            </a:r>
            <a:endParaRPr>
              <a:solidFill>
                <a:srgbClr val="FF9900"/>
              </a:solidFill>
              <a:latin typeface="Cambay"/>
              <a:ea typeface="Cambay"/>
              <a:cs typeface="Cambay"/>
              <a:sym typeface="Cambay"/>
            </a:endParaRPr>
          </a:p>
        </p:txBody>
      </p:sp>
      <p:sp>
        <p:nvSpPr>
          <p:cNvPr id="297" name="Google Shape;297;p31"/>
          <p:cNvSpPr/>
          <p:nvPr/>
        </p:nvSpPr>
        <p:spPr>
          <a:xfrm>
            <a:off x="1173200" y="2606350"/>
            <a:ext cx="1824600" cy="894900"/>
          </a:xfrm>
          <a:prstGeom prst="roundRect">
            <a:avLst>
              <a:gd name="adj" fmla="val 16667"/>
            </a:avLst>
          </a:prstGeom>
          <a:solidFill>
            <a:srgbClr val="6D9EEB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rgbClr val="212121"/>
                </a:solidFill>
                <a:latin typeface="Cambay"/>
                <a:ea typeface="Cambay"/>
                <a:cs typeface="Cambay"/>
                <a:sym typeface="Cambay"/>
              </a:rPr>
              <a:t>Traditional focus</a:t>
            </a:r>
            <a:endParaRPr sz="1500">
              <a:solidFill>
                <a:srgbClr val="212121"/>
              </a:solidFill>
              <a:latin typeface="Cambay"/>
              <a:ea typeface="Cambay"/>
              <a:cs typeface="Cambay"/>
              <a:sym typeface="Cambay"/>
            </a:endParaRPr>
          </a:p>
        </p:txBody>
      </p:sp>
      <p:sp>
        <p:nvSpPr>
          <p:cNvPr id="298" name="Google Shape;298;p31"/>
          <p:cNvSpPr/>
          <p:nvPr/>
        </p:nvSpPr>
        <p:spPr>
          <a:xfrm>
            <a:off x="1348975" y="3099500"/>
            <a:ext cx="1720200" cy="479100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6D9EEB"/>
                </a:solidFill>
                <a:latin typeface="Cambay"/>
                <a:ea typeface="Cambay"/>
                <a:cs typeface="Cambay"/>
                <a:sym typeface="Cambay"/>
              </a:rPr>
              <a:t>Mendelian diseases</a:t>
            </a:r>
            <a:endParaRPr>
              <a:solidFill>
                <a:srgbClr val="6D9EEB"/>
              </a:solidFill>
              <a:latin typeface="Cambay"/>
              <a:ea typeface="Cambay"/>
              <a:cs typeface="Cambay"/>
              <a:sym typeface="Cambay"/>
            </a:endParaRPr>
          </a:p>
        </p:txBody>
      </p:sp>
      <p:sp>
        <p:nvSpPr>
          <p:cNvPr id="299" name="Google Shape;299;p31"/>
          <p:cNvSpPr/>
          <p:nvPr/>
        </p:nvSpPr>
        <p:spPr>
          <a:xfrm>
            <a:off x="3398063" y="2606350"/>
            <a:ext cx="1824600" cy="894900"/>
          </a:xfrm>
          <a:prstGeom prst="roundRect">
            <a:avLst>
              <a:gd name="adj" fmla="val 16667"/>
            </a:avLst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rgbClr val="212121"/>
                </a:solidFill>
                <a:latin typeface="Cambay"/>
                <a:ea typeface="Cambay"/>
                <a:cs typeface="Cambay"/>
                <a:sym typeface="Cambay"/>
              </a:rPr>
              <a:t>Recent focus</a:t>
            </a:r>
            <a:endParaRPr sz="1700">
              <a:solidFill>
                <a:srgbClr val="212121"/>
              </a:solidFill>
              <a:latin typeface="Cambay"/>
              <a:ea typeface="Cambay"/>
              <a:cs typeface="Cambay"/>
              <a:sym typeface="Cambay"/>
            </a:endParaRPr>
          </a:p>
        </p:txBody>
      </p:sp>
      <p:sp>
        <p:nvSpPr>
          <p:cNvPr id="300" name="Google Shape;300;p31"/>
          <p:cNvSpPr/>
          <p:nvPr/>
        </p:nvSpPr>
        <p:spPr>
          <a:xfrm>
            <a:off x="3573838" y="3135425"/>
            <a:ext cx="1720200" cy="443100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6AA84F"/>
                </a:solidFill>
                <a:latin typeface="Cambay"/>
                <a:ea typeface="Cambay"/>
                <a:cs typeface="Cambay"/>
                <a:sym typeface="Cambay"/>
              </a:rPr>
              <a:t>Complex diseases</a:t>
            </a:r>
            <a:endParaRPr>
              <a:solidFill>
                <a:srgbClr val="6AA84F"/>
              </a:solidFill>
              <a:latin typeface="Cambay"/>
              <a:ea typeface="Cambay"/>
              <a:cs typeface="Cambay"/>
              <a:sym typeface="Cambay"/>
            </a:endParaRPr>
          </a:p>
        </p:txBody>
      </p:sp>
      <p:sp>
        <p:nvSpPr>
          <p:cNvPr id="301" name="Google Shape;301;p31"/>
          <p:cNvSpPr/>
          <p:nvPr/>
        </p:nvSpPr>
        <p:spPr>
          <a:xfrm>
            <a:off x="3222300" y="1466063"/>
            <a:ext cx="1720200" cy="818400"/>
          </a:xfrm>
          <a:prstGeom prst="roundRect">
            <a:avLst>
              <a:gd name="adj" fmla="val 16667"/>
            </a:avLst>
          </a:prstGeom>
          <a:solidFill>
            <a:srgbClr val="6D9EEB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212121"/>
                </a:solidFill>
                <a:latin typeface="Cambay"/>
                <a:ea typeface="Cambay"/>
                <a:cs typeface="Cambay"/>
                <a:sym typeface="Cambay"/>
              </a:rPr>
              <a:t>Text Data</a:t>
            </a:r>
            <a:endParaRPr sz="1600">
              <a:solidFill>
                <a:srgbClr val="212121"/>
              </a:solidFill>
              <a:latin typeface="Cambay"/>
              <a:ea typeface="Cambay"/>
              <a:cs typeface="Cambay"/>
              <a:sym typeface="Cambay"/>
            </a:endParaRPr>
          </a:p>
        </p:txBody>
      </p:sp>
      <p:sp>
        <p:nvSpPr>
          <p:cNvPr id="302" name="Google Shape;302;p31"/>
          <p:cNvSpPr/>
          <p:nvPr/>
        </p:nvSpPr>
        <p:spPr>
          <a:xfrm>
            <a:off x="3398075" y="1995138"/>
            <a:ext cx="1720200" cy="479100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6D9EEB"/>
                </a:solidFill>
                <a:latin typeface="Cambay"/>
                <a:ea typeface="Cambay"/>
                <a:cs typeface="Cambay"/>
                <a:sym typeface="Cambay"/>
              </a:rPr>
              <a:t>Expert Curation</a:t>
            </a:r>
            <a:endParaRPr>
              <a:solidFill>
                <a:srgbClr val="6D9EEB"/>
              </a:solidFill>
              <a:latin typeface="Cambay"/>
              <a:ea typeface="Cambay"/>
              <a:cs typeface="Cambay"/>
              <a:sym typeface="Cambay"/>
            </a:endParaRPr>
          </a:p>
        </p:txBody>
      </p:sp>
      <p:sp>
        <p:nvSpPr>
          <p:cNvPr id="303" name="Google Shape;303;p31"/>
          <p:cNvSpPr/>
          <p:nvPr/>
        </p:nvSpPr>
        <p:spPr>
          <a:xfrm>
            <a:off x="5470550" y="1522688"/>
            <a:ext cx="1967400" cy="894900"/>
          </a:xfrm>
          <a:prstGeom prst="roundRect">
            <a:avLst>
              <a:gd name="adj" fmla="val 16667"/>
            </a:avLst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212121"/>
                </a:solidFill>
                <a:latin typeface="Cambay"/>
                <a:ea typeface="Cambay"/>
                <a:cs typeface="Cambay"/>
                <a:sym typeface="Cambay"/>
              </a:rPr>
              <a:t>Data Format</a:t>
            </a:r>
            <a:endParaRPr sz="1600" b="1">
              <a:solidFill>
                <a:srgbClr val="212121"/>
              </a:solidFill>
              <a:latin typeface="Cambay"/>
              <a:ea typeface="Cambay"/>
              <a:cs typeface="Cambay"/>
              <a:sym typeface="Cambay"/>
            </a:endParaRPr>
          </a:p>
        </p:txBody>
      </p:sp>
      <p:sp>
        <p:nvSpPr>
          <p:cNvPr id="304" name="Google Shape;304;p31"/>
          <p:cNvSpPr/>
          <p:nvPr/>
        </p:nvSpPr>
        <p:spPr>
          <a:xfrm>
            <a:off x="5724325" y="2051775"/>
            <a:ext cx="1967400" cy="422400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6AA84F"/>
                </a:solidFill>
                <a:latin typeface="Cambay"/>
                <a:ea typeface="Cambay"/>
                <a:cs typeface="Cambay"/>
                <a:sym typeface="Cambay"/>
              </a:rPr>
              <a:t>Text but structured</a:t>
            </a:r>
            <a:endParaRPr>
              <a:solidFill>
                <a:srgbClr val="6AA84F"/>
              </a:solidFill>
              <a:latin typeface="Cambay"/>
              <a:ea typeface="Cambay"/>
              <a:cs typeface="Cambay"/>
              <a:sym typeface="Cambay"/>
            </a:endParaRPr>
          </a:p>
        </p:txBody>
      </p:sp>
      <p:sp>
        <p:nvSpPr>
          <p:cNvPr id="305" name="Google Shape;305;p31"/>
          <p:cNvSpPr/>
          <p:nvPr/>
        </p:nvSpPr>
        <p:spPr>
          <a:xfrm>
            <a:off x="5646325" y="2606350"/>
            <a:ext cx="1967400" cy="894900"/>
          </a:xfrm>
          <a:prstGeom prst="roundRect">
            <a:avLst>
              <a:gd name="adj" fmla="val 16667"/>
            </a:avLst>
          </a:prstGeom>
          <a:solidFill>
            <a:srgbClr val="FF99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212121"/>
                </a:solidFill>
                <a:latin typeface="Cambay"/>
                <a:ea typeface="Cambay"/>
                <a:cs typeface="Cambay"/>
                <a:sym typeface="Cambay"/>
              </a:rPr>
              <a:t>Access OMIM</a:t>
            </a:r>
            <a:endParaRPr sz="1600">
              <a:solidFill>
                <a:srgbClr val="212121"/>
              </a:solidFill>
              <a:latin typeface="Cambay"/>
              <a:ea typeface="Cambay"/>
              <a:cs typeface="Cambay"/>
              <a:sym typeface="Cambay"/>
            </a:endParaRPr>
          </a:p>
        </p:txBody>
      </p:sp>
      <p:sp>
        <p:nvSpPr>
          <p:cNvPr id="306" name="Google Shape;306;p31"/>
          <p:cNvSpPr/>
          <p:nvPr/>
        </p:nvSpPr>
        <p:spPr>
          <a:xfrm>
            <a:off x="5900100" y="3135425"/>
            <a:ext cx="1967400" cy="443100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9900"/>
                </a:solidFill>
                <a:latin typeface="Cambay"/>
                <a:ea typeface="Cambay"/>
                <a:cs typeface="Cambay"/>
                <a:sym typeface="Cambay"/>
              </a:rPr>
              <a:t>Website, API</a:t>
            </a:r>
            <a:endParaRPr>
              <a:solidFill>
                <a:srgbClr val="FF9900"/>
              </a:solidFill>
              <a:latin typeface="Cambay"/>
              <a:ea typeface="Cambay"/>
              <a:cs typeface="Cambay"/>
              <a:sym typeface="Cambay"/>
            </a:endParaRPr>
          </a:p>
        </p:txBody>
      </p:sp>
      <p:graphicFrame>
        <p:nvGraphicFramePr>
          <p:cNvPr id="307" name="Google Shape;307;p31"/>
          <p:cNvGraphicFramePr/>
          <p:nvPr/>
        </p:nvGraphicFramePr>
        <p:xfrm>
          <a:off x="952500" y="3776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{1BB9C418-2B15-4E95-B0FC-2348EBFB75B3}</a:tableStyleId>
              </a:tblPr>
              <a:tblGrid>
                <a:gridCol w="1809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212121"/>
                          </a:solidFill>
                          <a:latin typeface="Cambay"/>
                          <a:ea typeface="Cambay"/>
                          <a:cs typeface="Cambay"/>
                          <a:sym typeface="Cambay"/>
                        </a:rPr>
                        <a:t>Category</a:t>
                      </a:r>
                      <a:endParaRPr b="1">
                        <a:solidFill>
                          <a:srgbClr val="212121"/>
                        </a:solidFill>
                        <a:latin typeface="Cambay"/>
                        <a:ea typeface="Cambay"/>
                        <a:cs typeface="Cambay"/>
                        <a:sym typeface="Cambay"/>
                      </a:endParaRPr>
                    </a:p>
                  </a:txBody>
                  <a:tcPr marL="91425" marR="91425" marT="91425" marB="91425" anchor="ctr">
                    <a:solidFill>
                      <a:srgbClr val="CFD9E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212121"/>
                          </a:solidFill>
                          <a:latin typeface="Cambay"/>
                          <a:ea typeface="Cambay"/>
                          <a:cs typeface="Cambay"/>
                          <a:sym typeface="Cambay"/>
                        </a:rPr>
                        <a:t>GDAs</a:t>
                      </a:r>
                      <a:endParaRPr b="1">
                        <a:solidFill>
                          <a:srgbClr val="212121"/>
                        </a:solidFill>
                        <a:latin typeface="Cambay"/>
                        <a:ea typeface="Cambay"/>
                        <a:cs typeface="Cambay"/>
                        <a:sym typeface="Cambay"/>
                      </a:endParaRPr>
                    </a:p>
                  </a:txBody>
                  <a:tcPr marL="91425" marR="91425" marT="91425" marB="91425" anchor="ctr">
                    <a:solidFill>
                      <a:srgbClr val="CFD9E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212121"/>
                          </a:solidFill>
                          <a:latin typeface="Cambay"/>
                          <a:ea typeface="Cambay"/>
                          <a:cs typeface="Cambay"/>
                          <a:sym typeface="Cambay"/>
                        </a:rPr>
                        <a:t>Genes</a:t>
                      </a:r>
                      <a:endParaRPr b="1">
                        <a:solidFill>
                          <a:srgbClr val="212121"/>
                        </a:solidFill>
                        <a:latin typeface="Cambay"/>
                        <a:ea typeface="Cambay"/>
                        <a:cs typeface="Cambay"/>
                        <a:sym typeface="Cambay"/>
                      </a:endParaRPr>
                    </a:p>
                  </a:txBody>
                  <a:tcPr marL="91425" marR="91425" marT="91425" marB="91425" anchor="ctr">
                    <a:solidFill>
                      <a:srgbClr val="CFD9E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212121"/>
                          </a:solidFill>
                          <a:latin typeface="Cambay"/>
                          <a:ea typeface="Cambay"/>
                          <a:cs typeface="Cambay"/>
                          <a:sym typeface="Cambay"/>
                        </a:rPr>
                        <a:t>Diseases</a:t>
                      </a:r>
                      <a:endParaRPr b="1">
                        <a:solidFill>
                          <a:srgbClr val="212121"/>
                        </a:solidFill>
                        <a:latin typeface="Cambay"/>
                        <a:ea typeface="Cambay"/>
                        <a:cs typeface="Cambay"/>
                        <a:sym typeface="Cambay"/>
                      </a:endParaRPr>
                    </a:p>
                  </a:txBody>
                  <a:tcPr marL="91425" marR="91425" marT="91425" marB="91425" anchor="ctr">
                    <a:solidFill>
                      <a:srgbClr val="CFD9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212121"/>
                          </a:solidFill>
                          <a:latin typeface="Cambay"/>
                          <a:ea typeface="Cambay"/>
                          <a:cs typeface="Cambay"/>
                          <a:sym typeface="Cambay"/>
                        </a:rPr>
                        <a:t>Total</a:t>
                      </a:r>
                      <a:endParaRPr b="1">
                        <a:solidFill>
                          <a:srgbClr val="212121"/>
                        </a:solidFill>
                        <a:latin typeface="Cambay"/>
                        <a:ea typeface="Cambay"/>
                        <a:cs typeface="Cambay"/>
                        <a:sym typeface="Cambay"/>
                      </a:endParaRPr>
                    </a:p>
                  </a:txBody>
                  <a:tcPr marL="91425" marR="91425" marT="91425" marB="91425" anchor="ctr">
                    <a:solidFill>
                      <a:srgbClr val="CFD9E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212121"/>
                          </a:solidFill>
                          <a:latin typeface="Cambay"/>
                          <a:ea typeface="Cambay"/>
                          <a:cs typeface="Cambay"/>
                          <a:sym typeface="Cambay"/>
                        </a:rPr>
                        <a:t>121, 512</a:t>
                      </a:r>
                      <a:endParaRPr b="1">
                        <a:solidFill>
                          <a:srgbClr val="212121"/>
                        </a:solidFill>
                        <a:latin typeface="Cambay"/>
                        <a:ea typeface="Cambay"/>
                        <a:cs typeface="Cambay"/>
                        <a:sym typeface="Cambay"/>
                      </a:endParaRPr>
                    </a:p>
                  </a:txBody>
                  <a:tcPr marL="91425" marR="91425" marT="91425" marB="91425" anchor="ctr">
                    <a:solidFill>
                      <a:srgbClr val="CFD9E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212121"/>
                          </a:solidFill>
                          <a:latin typeface="Cambay"/>
                          <a:ea typeface="Cambay"/>
                          <a:cs typeface="Cambay"/>
                          <a:sym typeface="Cambay"/>
                        </a:rPr>
                        <a:t>29, 596</a:t>
                      </a:r>
                      <a:endParaRPr b="1">
                        <a:solidFill>
                          <a:srgbClr val="212121"/>
                        </a:solidFill>
                        <a:latin typeface="Cambay"/>
                        <a:ea typeface="Cambay"/>
                        <a:cs typeface="Cambay"/>
                        <a:sym typeface="Cambay"/>
                      </a:endParaRPr>
                    </a:p>
                  </a:txBody>
                  <a:tcPr marL="91425" marR="91425" marT="91425" marB="91425" anchor="ctr">
                    <a:solidFill>
                      <a:srgbClr val="CFD9E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212121"/>
                          </a:solidFill>
                          <a:latin typeface="Cambay"/>
                          <a:ea typeface="Cambay"/>
                          <a:cs typeface="Cambay"/>
                          <a:sym typeface="Cambay"/>
                        </a:rPr>
                        <a:t>20, 790</a:t>
                      </a:r>
                      <a:endParaRPr b="1">
                        <a:solidFill>
                          <a:srgbClr val="212121"/>
                        </a:solidFill>
                        <a:latin typeface="Cambay"/>
                        <a:ea typeface="Cambay"/>
                        <a:cs typeface="Cambay"/>
                        <a:sym typeface="Cambay"/>
                      </a:endParaRPr>
                    </a:p>
                  </a:txBody>
                  <a:tcPr marL="91425" marR="91425" marT="91425" marB="91425" anchor="ctr">
                    <a:solidFill>
                      <a:srgbClr val="CFD9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08" name="Google Shape;308;p31"/>
          <p:cNvSpPr txBox="1"/>
          <p:nvPr/>
        </p:nvSpPr>
        <p:spPr>
          <a:xfrm>
            <a:off x="2364200" y="4672250"/>
            <a:ext cx="41271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rPr>
              <a:t>Statistics of the OMIM Current Version</a:t>
            </a:r>
            <a:endParaRPr sz="1600">
              <a:solidFill>
                <a:schemeClr val="dk1"/>
              </a:solidFill>
              <a:latin typeface="Cambay"/>
              <a:ea typeface="Cambay"/>
              <a:cs typeface="Cambay"/>
              <a:sym typeface="Cambay"/>
            </a:endParaRPr>
          </a:p>
        </p:txBody>
      </p:sp>
      <p:sp>
        <p:nvSpPr>
          <p:cNvPr id="309" name="Google Shape;309;p3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2"/>
          <p:cNvSpPr txBox="1">
            <a:spLocks noGrp="1"/>
          </p:cNvSpPr>
          <p:nvPr>
            <p:ph type="title"/>
          </p:nvPr>
        </p:nvSpPr>
        <p:spPr>
          <a:xfrm>
            <a:off x="736775" y="290600"/>
            <a:ext cx="6049200" cy="71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Workflow Diagram</a:t>
            </a:r>
            <a:endParaRPr/>
          </a:p>
        </p:txBody>
      </p:sp>
      <p:pic>
        <p:nvPicPr>
          <p:cNvPr id="315" name="Google Shape;315;p32"/>
          <p:cNvPicPr preferRelativeResize="0"/>
          <p:nvPr/>
        </p:nvPicPr>
        <p:blipFill rotWithShape="1">
          <a:blip r:embed="rId3">
            <a:alphaModFix/>
          </a:blip>
          <a:srcRect t="1428" b="15981"/>
          <a:stretch/>
        </p:blipFill>
        <p:spPr>
          <a:xfrm>
            <a:off x="736775" y="1140100"/>
            <a:ext cx="3702750" cy="3119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32"/>
          <p:cNvPicPr preferRelativeResize="0"/>
          <p:nvPr/>
        </p:nvPicPr>
        <p:blipFill rotWithShape="1">
          <a:blip r:embed="rId4">
            <a:alphaModFix/>
          </a:blip>
          <a:srcRect t="8466" b="17200"/>
          <a:stretch/>
        </p:blipFill>
        <p:spPr>
          <a:xfrm>
            <a:off x="4648200" y="1609813"/>
            <a:ext cx="3522075" cy="2179700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32"/>
          <p:cNvSpPr txBox="1"/>
          <p:nvPr/>
        </p:nvSpPr>
        <p:spPr>
          <a:xfrm>
            <a:off x="945350" y="4259225"/>
            <a:ext cx="3285600" cy="40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rPr>
              <a:t>Disgenet</a:t>
            </a:r>
            <a:endParaRPr sz="1800" b="1">
              <a:solidFill>
                <a:schemeClr val="dk1"/>
              </a:solidFill>
              <a:latin typeface="Cambay"/>
              <a:ea typeface="Cambay"/>
              <a:cs typeface="Cambay"/>
              <a:sym typeface="Cambay"/>
            </a:endParaRPr>
          </a:p>
        </p:txBody>
      </p:sp>
      <p:sp>
        <p:nvSpPr>
          <p:cNvPr id="318" name="Google Shape;318;p32"/>
          <p:cNvSpPr txBox="1"/>
          <p:nvPr/>
        </p:nvSpPr>
        <p:spPr>
          <a:xfrm>
            <a:off x="5066888" y="4285325"/>
            <a:ext cx="2684700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rPr>
              <a:t>OMIM</a:t>
            </a:r>
            <a:endParaRPr sz="1800" b="1">
              <a:solidFill>
                <a:schemeClr val="dk1"/>
              </a:solidFill>
              <a:latin typeface="Cambay"/>
              <a:ea typeface="Cambay"/>
              <a:cs typeface="Cambay"/>
              <a:sym typeface="Cambay"/>
            </a:endParaRPr>
          </a:p>
        </p:txBody>
      </p:sp>
      <p:sp>
        <p:nvSpPr>
          <p:cNvPr id="319" name="Google Shape;319;p3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3"/>
          <p:cNvSpPr txBox="1"/>
          <p:nvPr/>
        </p:nvSpPr>
        <p:spPr>
          <a:xfrm>
            <a:off x="1100100" y="874250"/>
            <a:ext cx="6177900" cy="59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b="1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Type Of Machine Learning Model</a:t>
            </a:r>
            <a:endParaRPr sz="2600" b="1"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</p:txBody>
      </p:sp>
      <p:sp>
        <p:nvSpPr>
          <p:cNvPr id="325" name="Google Shape;325;p33"/>
          <p:cNvSpPr txBox="1"/>
          <p:nvPr/>
        </p:nvSpPr>
        <p:spPr>
          <a:xfrm>
            <a:off x="1216675" y="1682925"/>
            <a:ext cx="4378500" cy="279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Serif"/>
              <a:buChar char="●"/>
            </a:pPr>
            <a:r>
              <a:rPr lang="en" sz="1200" b="1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Supervised Learning</a:t>
            </a:r>
            <a:endParaRPr sz="1200"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marL="8001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Serif"/>
              <a:buChar char="●"/>
            </a:pPr>
            <a:r>
              <a:rPr lang="en" sz="12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Classification</a:t>
            </a:r>
            <a:endParaRPr sz="1200"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marL="8001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Serif"/>
              <a:buChar char="●"/>
            </a:pPr>
            <a:r>
              <a:rPr lang="en" sz="12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Regression</a:t>
            </a:r>
            <a:endParaRPr sz="1200"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Serif"/>
              <a:buChar char="●"/>
            </a:pPr>
            <a:r>
              <a:rPr lang="en" sz="1200" b="1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Unsupervised Learning</a:t>
            </a:r>
            <a:endParaRPr sz="1200" b="1"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marL="8001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Serif"/>
              <a:buChar char="●"/>
            </a:pPr>
            <a:r>
              <a:rPr lang="en" sz="12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Clustering</a:t>
            </a:r>
            <a:endParaRPr sz="1200"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marL="8001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Serif"/>
              <a:buChar char="●"/>
            </a:pPr>
            <a:r>
              <a:rPr lang="en" sz="12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Dimensionality Reduction</a:t>
            </a:r>
            <a:endParaRPr sz="1200"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marL="8001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Serif"/>
              <a:buChar char="●"/>
            </a:pPr>
            <a:r>
              <a:rPr lang="en" sz="12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Anomaly detection</a:t>
            </a:r>
            <a:endParaRPr sz="1200"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Serif"/>
              <a:buChar char="●"/>
            </a:pPr>
            <a:r>
              <a:rPr lang="en" sz="1200" b="1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Reinforcement learning</a:t>
            </a:r>
            <a:endParaRPr sz="1200" b="1"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Serif"/>
              <a:buChar char="●"/>
            </a:pPr>
            <a:r>
              <a:rPr lang="en" sz="1200" b="1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Semi-supervised learning</a:t>
            </a:r>
            <a:endParaRPr sz="1200" b="1"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</p:txBody>
      </p:sp>
      <p:sp>
        <p:nvSpPr>
          <p:cNvPr id="326" name="Google Shape;326;p3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4"/>
          <p:cNvSpPr txBox="1"/>
          <p:nvPr/>
        </p:nvSpPr>
        <p:spPr>
          <a:xfrm>
            <a:off x="990800" y="539500"/>
            <a:ext cx="5048700" cy="7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rPr>
              <a:t>Machine Learning Model for </a:t>
            </a:r>
            <a:endParaRPr sz="2000" b="1">
              <a:solidFill>
                <a:schemeClr val="dk1"/>
              </a:solidFill>
              <a:latin typeface="Cambay"/>
              <a:ea typeface="Cambay"/>
              <a:cs typeface="Cambay"/>
              <a:sym typeface="Camb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rPr>
              <a:t>Gene Disease Association</a:t>
            </a:r>
            <a:endParaRPr sz="1600" b="1">
              <a:solidFill>
                <a:schemeClr val="dk1"/>
              </a:solidFill>
              <a:latin typeface="Cambay"/>
              <a:ea typeface="Cambay"/>
              <a:cs typeface="Cambay"/>
              <a:sym typeface="Cambay"/>
            </a:endParaRPr>
          </a:p>
        </p:txBody>
      </p:sp>
      <p:sp>
        <p:nvSpPr>
          <p:cNvPr id="332" name="Google Shape;332;p34"/>
          <p:cNvSpPr txBox="1"/>
          <p:nvPr/>
        </p:nvSpPr>
        <p:spPr>
          <a:xfrm>
            <a:off x="1107375" y="1595500"/>
            <a:ext cx="4521900" cy="21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Serif"/>
              <a:buChar char="●"/>
            </a:pPr>
            <a:r>
              <a:rPr lang="en" sz="16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Decision Tree (DT)</a:t>
            </a:r>
            <a:endParaRPr sz="1600"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Serif"/>
              <a:buChar char="●"/>
            </a:pPr>
            <a:r>
              <a:rPr lang="en" sz="16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Support Vector Machines (SVMs)</a:t>
            </a:r>
            <a:endParaRPr sz="1600"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Serif"/>
              <a:buChar char="●"/>
            </a:pPr>
            <a:r>
              <a:rPr lang="en" sz="16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Random Forests (RF)</a:t>
            </a:r>
            <a:endParaRPr sz="1600"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Serif"/>
              <a:buChar char="●"/>
            </a:pPr>
            <a:r>
              <a:rPr lang="en" sz="16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Neural Networks (NN)</a:t>
            </a:r>
            <a:endParaRPr sz="1600"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</p:txBody>
      </p:sp>
      <p:sp>
        <p:nvSpPr>
          <p:cNvPr id="333" name="Google Shape;333;p3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5"/>
          <p:cNvSpPr txBox="1"/>
          <p:nvPr/>
        </p:nvSpPr>
        <p:spPr>
          <a:xfrm>
            <a:off x="1436075" y="688150"/>
            <a:ext cx="4776000" cy="6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Decision Tree (DT)</a:t>
            </a:r>
            <a:endParaRPr sz="2000" b="1"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</p:txBody>
      </p:sp>
      <p:sp>
        <p:nvSpPr>
          <p:cNvPr id="339" name="Google Shape;339;p35"/>
          <p:cNvSpPr txBox="1"/>
          <p:nvPr/>
        </p:nvSpPr>
        <p:spPr>
          <a:xfrm>
            <a:off x="1436075" y="1392075"/>
            <a:ext cx="5219700" cy="30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Serif"/>
              <a:buChar char="●"/>
            </a:pPr>
            <a:r>
              <a:rPr lang="en" sz="16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Recursively Partitioning</a:t>
            </a:r>
            <a:endParaRPr sz="1600"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Serif"/>
              <a:buChar char="●"/>
            </a:pPr>
            <a:r>
              <a:rPr lang="en" sz="16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Splitting Until Pure</a:t>
            </a:r>
            <a:endParaRPr sz="1600"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Serif"/>
              <a:buChar char="●"/>
            </a:pPr>
            <a:r>
              <a:rPr lang="en" sz="16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Root to Leaf</a:t>
            </a:r>
            <a:endParaRPr sz="1600"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Serif"/>
              <a:buChar char="●"/>
            </a:pPr>
            <a:r>
              <a:rPr lang="en" sz="16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Non- Parametric</a:t>
            </a:r>
            <a:endParaRPr sz="1600"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Serif"/>
              <a:buChar char="●"/>
            </a:pPr>
            <a:r>
              <a:rPr lang="en" sz="16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Overfitting</a:t>
            </a:r>
            <a:endParaRPr sz="1600"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Serif"/>
              <a:buChar char="●"/>
            </a:pPr>
            <a:r>
              <a:rPr lang="en" sz="16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HD not</a:t>
            </a:r>
            <a:endParaRPr sz="1600"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Serif"/>
              <a:buChar char="●"/>
            </a:pPr>
            <a:r>
              <a:rPr lang="en" sz="16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Medical D., Fraud Detection, Customer Segmentation, Risk Assessment.</a:t>
            </a:r>
            <a:endParaRPr sz="1600"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</p:txBody>
      </p:sp>
      <p:sp>
        <p:nvSpPr>
          <p:cNvPr id="340" name="Google Shape;340;p3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36"/>
          <p:cNvSpPr txBox="1"/>
          <p:nvPr/>
        </p:nvSpPr>
        <p:spPr>
          <a:xfrm>
            <a:off x="1436075" y="688150"/>
            <a:ext cx="4776000" cy="6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Support Vector Machines (SVMs)</a:t>
            </a:r>
            <a:endParaRPr sz="2000" b="1"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</p:txBody>
      </p:sp>
      <p:sp>
        <p:nvSpPr>
          <p:cNvPr id="346" name="Google Shape;346;p36"/>
          <p:cNvSpPr txBox="1"/>
          <p:nvPr/>
        </p:nvSpPr>
        <p:spPr>
          <a:xfrm>
            <a:off x="1573425" y="1376800"/>
            <a:ext cx="5891400" cy="291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 Serif"/>
              <a:buChar char="●"/>
            </a:pPr>
            <a:r>
              <a:rPr lang="en" sz="17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Optimal Hyperplane</a:t>
            </a:r>
            <a:endParaRPr sz="1700"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 Serif"/>
              <a:buChar char="●"/>
            </a:pPr>
            <a:r>
              <a:rPr lang="en" sz="17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HD yes</a:t>
            </a:r>
            <a:endParaRPr sz="1700"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 Serif"/>
              <a:buChar char="●"/>
            </a:pPr>
            <a:r>
              <a:rPr lang="en" sz="17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Well-suited for Classification</a:t>
            </a:r>
            <a:endParaRPr sz="1700"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 Serif"/>
              <a:buChar char="●"/>
            </a:pPr>
            <a:r>
              <a:rPr lang="en" sz="17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Discrete Category</a:t>
            </a:r>
            <a:endParaRPr sz="1700"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 Serif"/>
              <a:buChar char="●"/>
            </a:pPr>
            <a:r>
              <a:rPr lang="en" sz="17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Image classification, Text classification, Bioinformatics, Anomaly detection</a:t>
            </a:r>
            <a:endParaRPr sz="1700"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</p:txBody>
      </p:sp>
      <p:sp>
        <p:nvSpPr>
          <p:cNvPr id="347" name="Google Shape;347;p3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37"/>
          <p:cNvSpPr txBox="1"/>
          <p:nvPr/>
        </p:nvSpPr>
        <p:spPr>
          <a:xfrm>
            <a:off x="1436075" y="688150"/>
            <a:ext cx="4776000" cy="6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Random Forest (RF)</a:t>
            </a:r>
            <a:endParaRPr sz="2000" b="1"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</p:txBody>
      </p:sp>
      <p:sp>
        <p:nvSpPr>
          <p:cNvPr id="353" name="Google Shape;353;p37"/>
          <p:cNvSpPr txBox="1"/>
          <p:nvPr/>
        </p:nvSpPr>
        <p:spPr>
          <a:xfrm>
            <a:off x="1436075" y="1392075"/>
            <a:ext cx="5219700" cy="21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Serif"/>
              <a:buChar char="●"/>
            </a:pPr>
            <a:r>
              <a:rPr lang="en" sz="16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Combines Multiple Decision Trees</a:t>
            </a:r>
            <a:endParaRPr sz="1600"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Serif"/>
              <a:buChar char="●"/>
            </a:pPr>
            <a:r>
              <a:rPr lang="en" sz="16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Concept of Bagging</a:t>
            </a:r>
            <a:endParaRPr sz="1600"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Serif"/>
              <a:buChar char="●"/>
            </a:pPr>
            <a:r>
              <a:rPr lang="en" sz="16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Randomness</a:t>
            </a:r>
            <a:endParaRPr sz="1600"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Serif"/>
              <a:buChar char="●"/>
            </a:pPr>
            <a:r>
              <a:rPr lang="en" sz="16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Voting</a:t>
            </a:r>
            <a:endParaRPr sz="1600"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Serif"/>
              <a:buChar char="●"/>
            </a:pPr>
            <a:r>
              <a:rPr lang="en" sz="16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HD yes</a:t>
            </a:r>
            <a:endParaRPr sz="1600"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Serif"/>
              <a:buChar char="●"/>
            </a:pPr>
            <a:r>
              <a:rPr lang="en" sz="16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Medical D., Fraud Detection, Customer Segmentation, Risk Assessment.</a:t>
            </a:r>
            <a:endParaRPr sz="1600"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</p:txBody>
      </p:sp>
      <p:sp>
        <p:nvSpPr>
          <p:cNvPr id="354" name="Google Shape;354;p3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38"/>
          <p:cNvSpPr txBox="1"/>
          <p:nvPr/>
        </p:nvSpPr>
        <p:spPr>
          <a:xfrm>
            <a:off x="2921025" y="921075"/>
            <a:ext cx="4776000" cy="6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NEURAL NETWORK (NN)</a:t>
            </a:r>
            <a:endParaRPr sz="2000" b="1"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</p:txBody>
      </p:sp>
      <p:sp>
        <p:nvSpPr>
          <p:cNvPr id="360" name="Google Shape;360;p38"/>
          <p:cNvSpPr txBox="1"/>
          <p:nvPr/>
        </p:nvSpPr>
        <p:spPr>
          <a:xfrm>
            <a:off x="2692075" y="1400850"/>
            <a:ext cx="5738700" cy="21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Serif"/>
              <a:buChar char="●"/>
            </a:pPr>
            <a:r>
              <a:rPr lang="en" sz="16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Human Brain</a:t>
            </a:r>
            <a:endParaRPr sz="1600"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Serif"/>
              <a:buChar char="●"/>
            </a:pPr>
            <a:r>
              <a:rPr lang="en" sz="16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Adaptability </a:t>
            </a:r>
            <a:endParaRPr sz="1600"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Serif"/>
              <a:buChar char="●"/>
            </a:pPr>
            <a:r>
              <a:rPr lang="en" sz="16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Both (C &amp; R)</a:t>
            </a:r>
            <a:endParaRPr sz="1600"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Serif"/>
              <a:buChar char="●"/>
            </a:pPr>
            <a:r>
              <a:rPr lang="en" sz="16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Very Effective &amp; Expensive</a:t>
            </a:r>
            <a:endParaRPr sz="1600"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Serif"/>
              <a:buChar char="●"/>
            </a:pPr>
            <a:r>
              <a:rPr lang="en" sz="16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P, MLP, CNN and RNN</a:t>
            </a:r>
            <a:endParaRPr sz="1600"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Serif"/>
              <a:buChar char="●"/>
            </a:pPr>
            <a:r>
              <a:rPr lang="en" sz="16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Image Recognition, NLP, Medical D., Speech R., Recommender Systems, Predictive Analytic</a:t>
            </a:r>
            <a:endParaRPr sz="1600"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</p:txBody>
      </p:sp>
      <p:pic>
        <p:nvPicPr>
          <p:cNvPr id="361" name="Google Shape;36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375" y="1102025"/>
            <a:ext cx="2218700" cy="2106300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p3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39"/>
          <p:cNvSpPr txBox="1"/>
          <p:nvPr/>
        </p:nvSpPr>
        <p:spPr>
          <a:xfrm>
            <a:off x="308725" y="0"/>
            <a:ext cx="59886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Comparative Analysis Between Models</a:t>
            </a:r>
            <a:endParaRPr sz="1900" b="1"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</p:txBody>
      </p:sp>
      <p:graphicFrame>
        <p:nvGraphicFramePr>
          <p:cNvPr id="368" name="Google Shape;368;p39"/>
          <p:cNvGraphicFramePr/>
          <p:nvPr/>
        </p:nvGraphicFramePr>
        <p:xfrm>
          <a:off x="308725" y="4952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{1BB9C418-2B15-4E95-B0FC-2348EBFB75B3}</a:tableStyleId>
              </a:tblPr>
              <a:tblGrid>
                <a:gridCol w="1453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2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401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047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04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843800">
                <a:tc>
                  <a:txBody>
                    <a:bodyPr/>
                    <a:lstStyle/>
                    <a:p>
                      <a:pPr marL="0" marR="228600" lvl="0" indent="0" algn="ctr" rtl="0">
                        <a:lnSpc>
                          <a:spcPct val="14285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50" b="1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Roboto Serif"/>
                          <a:ea typeface="Roboto Serif"/>
                          <a:cs typeface="Roboto Serif"/>
                          <a:sym typeface="Roboto Serif"/>
                        </a:rPr>
                        <a:t>Feature</a:t>
                      </a:r>
                      <a:endParaRPr b="1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Roboto Serif"/>
                        <a:ea typeface="Roboto Serif"/>
                        <a:cs typeface="Roboto Serif"/>
                        <a:sym typeface="Roboto Serif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228600" lvl="0" indent="0" algn="ctr" rtl="0">
                        <a:lnSpc>
                          <a:spcPct val="14285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50" b="1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Roboto Serif"/>
                          <a:ea typeface="Roboto Serif"/>
                          <a:cs typeface="Roboto Serif"/>
                          <a:sym typeface="Roboto Serif"/>
                        </a:rPr>
                        <a:t>SVM</a:t>
                      </a:r>
                      <a:endParaRPr b="1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Roboto Serif"/>
                        <a:ea typeface="Roboto Serif"/>
                        <a:cs typeface="Roboto Serif"/>
                        <a:sym typeface="Roboto Serif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285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50" b="1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Roboto Serif"/>
                          <a:ea typeface="Roboto Serif"/>
                          <a:cs typeface="Roboto Serif"/>
                          <a:sym typeface="Roboto Serif"/>
                        </a:rPr>
                        <a:t>Random Forest</a:t>
                      </a:r>
                      <a:endParaRPr b="1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Roboto Serif"/>
                        <a:ea typeface="Roboto Serif"/>
                        <a:cs typeface="Roboto Serif"/>
                        <a:sym typeface="Roboto Serif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228600" lvl="0" indent="0" algn="ctr" rtl="0">
                        <a:lnSpc>
                          <a:spcPct val="14285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50" b="1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Roboto Serif"/>
                          <a:ea typeface="Roboto Serif"/>
                          <a:cs typeface="Roboto Serif"/>
                          <a:sym typeface="Roboto Serif"/>
                        </a:rPr>
                        <a:t>Neural Networks</a:t>
                      </a:r>
                      <a:endParaRPr b="1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Roboto Serif"/>
                        <a:ea typeface="Roboto Serif"/>
                        <a:cs typeface="Roboto Serif"/>
                        <a:sym typeface="Roboto Serif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228600" lvl="0" indent="0" algn="ctr" rtl="0">
                        <a:lnSpc>
                          <a:spcPct val="14285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50" b="1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Roboto Serif"/>
                          <a:ea typeface="Roboto Serif"/>
                          <a:cs typeface="Roboto Serif"/>
                          <a:sym typeface="Roboto Serif"/>
                        </a:rPr>
                        <a:t>Decision Tree</a:t>
                      </a:r>
                      <a:endParaRPr sz="1250" b="1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Roboto Serif"/>
                        <a:ea typeface="Roboto Serif"/>
                        <a:cs typeface="Roboto Serif"/>
                        <a:sym typeface="Roboto Serif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73625">
                <a:tc>
                  <a:txBody>
                    <a:bodyPr/>
                    <a:lstStyle/>
                    <a:p>
                      <a:pPr marL="0" marR="228600" lvl="0" indent="0" algn="ctr" rtl="0">
                        <a:lnSpc>
                          <a:spcPct val="14285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50" b="1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Roboto Serif"/>
                          <a:ea typeface="Roboto Serif"/>
                          <a:cs typeface="Roboto Serif"/>
                          <a:sym typeface="Roboto Serif"/>
                        </a:rPr>
                        <a:t>Classification</a:t>
                      </a:r>
                      <a:endParaRPr sz="950" b="1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Roboto Serif"/>
                        <a:ea typeface="Roboto Serif"/>
                        <a:cs typeface="Roboto Serif"/>
                        <a:sym typeface="Roboto Serif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228600" lvl="0" indent="0" algn="ctr" rtl="0">
                        <a:lnSpc>
                          <a:spcPct val="14285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50" b="1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Roboto Serif"/>
                          <a:ea typeface="Roboto Serif"/>
                          <a:cs typeface="Roboto Serif"/>
                          <a:sym typeface="Roboto Serif"/>
                        </a:rPr>
                        <a:t>Binary and multi-class</a:t>
                      </a:r>
                      <a:endParaRPr sz="950" b="1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Roboto Serif"/>
                        <a:ea typeface="Roboto Serif"/>
                        <a:cs typeface="Roboto Serif"/>
                        <a:sym typeface="Roboto Serif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228600" lvl="0" indent="0" algn="ctr" rtl="0">
                        <a:lnSpc>
                          <a:spcPct val="14285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50" b="1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Roboto Serif"/>
                          <a:ea typeface="Roboto Serif"/>
                          <a:cs typeface="Roboto Serif"/>
                          <a:sym typeface="Roboto Serif"/>
                        </a:rPr>
                        <a:t>Binary and multi-class</a:t>
                      </a:r>
                      <a:endParaRPr sz="950" b="1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Roboto Serif"/>
                        <a:ea typeface="Roboto Serif"/>
                        <a:cs typeface="Roboto Serif"/>
                        <a:sym typeface="Roboto Serif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228600" lvl="0" indent="0" algn="ctr" rtl="0">
                        <a:lnSpc>
                          <a:spcPct val="14285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50" b="1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Roboto Serif"/>
                          <a:ea typeface="Roboto Serif"/>
                          <a:cs typeface="Roboto Serif"/>
                          <a:sym typeface="Roboto Serif"/>
                        </a:rPr>
                        <a:t>Binary and multi-class</a:t>
                      </a:r>
                      <a:endParaRPr sz="950" b="1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Roboto Serif"/>
                        <a:ea typeface="Roboto Serif"/>
                        <a:cs typeface="Roboto Serif"/>
                        <a:sym typeface="Roboto Serif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228600" lvl="0" indent="0" algn="ctr" rtl="0">
                        <a:lnSpc>
                          <a:spcPct val="14285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50" b="1">
                          <a:solidFill>
                            <a:schemeClr val="dk1"/>
                          </a:solidFill>
                          <a:highlight>
                            <a:schemeClr val="accent3"/>
                          </a:highlight>
                          <a:latin typeface="Roboto Serif"/>
                          <a:ea typeface="Roboto Serif"/>
                          <a:cs typeface="Roboto Serif"/>
                          <a:sym typeface="Roboto Serif"/>
                        </a:rPr>
                        <a:t>Binary and multi-class</a:t>
                      </a:r>
                      <a:endParaRPr sz="950" b="1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Roboto Serif"/>
                        <a:ea typeface="Roboto Serif"/>
                        <a:cs typeface="Roboto Serif"/>
                        <a:sym typeface="Roboto Serif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5325">
                <a:tc>
                  <a:txBody>
                    <a:bodyPr/>
                    <a:lstStyle/>
                    <a:p>
                      <a:pPr marL="0" marR="228600" lvl="0" indent="0" algn="ctr" rtl="0">
                        <a:lnSpc>
                          <a:spcPct val="14285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50" b="1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Roboto Serif"/>
                          <a:ea typeface="Roboto Serif"/>
                          <a:cs typeface="Roboto Serif"/>
                          <a:sym typeface="Roboto Serif"/>
                        </a:rPr>
                        <a:t>Regression</a:t>
                      </a:r>
                      <a:endParaRPr sz="950" b="1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Roboto Serif"/>
                        <a:ea typeface="Roboto Serif"/>
                        <a:cs typeface="Roboto Serif"/>
                        <a:sym typeface="Roboto Serif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228600" lvl="0" indent="0" algn="ctr" rtl="0">
                        <a:lnSpc>
                          <a:spcPct val="14285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50" b="1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Roboto Serif"/>
                          <a:ea typeface="Roboto Serif"/>
                          <a:cs typeface="Roboto Serif"/>
                          <a:sym typeface="Roboto Serif"/>
                        </a:rPr>
                        <a:t>Yes</a:t>
                      </a:r>
                      <a:endParaRPr sz="950" b="1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Roboto Serif"/>
                        <a:ea typeface="Roboto Serif"/>
                        <a:cs typeface="Roboto Serif"/>
                        <a:sym typeface="Roboto Serif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228600" lvl="0" indent="0" algn="ctr" rtl="0">
                        <a:lnSpc>
                          <a:spcPct val="14285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50" b="1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Roboto Serif"/>
                          <a:ea typeface="Roboto Serif"/>
                          <a:cs typeface="Roboto Serif"/>
                          <a:sym typeface="Roboto Serif"/>
                        </a:rPr>
                        <a:t>Yes</a:t>
                      </a:r>
                      <a:endParaRPr sz="950" b="1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Roboto Serif"/>
                        <a:ea typeface="Roboto Serif"/>
                        <a:cs typeface="Roboto Serif"/>
                        <a:sym typeface="Roboto Serif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228600" lvl="0" indent="0" algn="ctr" rtl="0">
                        <a:lnSpc>
                          <a:spcPct val="14285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50" b="1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Roboto Serif"/>
                          <a:ea typeface="Roboto Serif"/>
                          <a:cs typeface="Roboto Serif"/>
                          <a:sym typeface="Roboto Serif"/>
                        </a:rPr>
                        <a:t>Yes</a:t>
                      </a:r>
                      <a:endParaRPr sz="950" b="1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Roboto Serif"/>
                        <a:ea typeface="Roboto Serif"/>
                        <a:cs typeface="Roboto Serif"/>
                        <a:sym typeface="Roboto Serif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228600" lvl="0" indent="0" algn="ctr" rtl="0">
                        <a:lnSpc>
                          <a:spcPct val="14285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50" b="1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Roboto Serif"/>
                          <a:ea typeface="Roboto Serif"/>
                          <a:cs typeface="Roboto Serif"/>
                          <a:sym typeface="Roboto Serif"/>
                        </a:rPr>
                        <a:t>No</a:t>
                      </a:r>
                      <a:endParaRPr sz="950" b="1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Roboto Serif"/>
                        <a:ea typeface="Roboto Serif"/>
                        <a:cs typeface="Roboto Serif"/>
                        <a:sym typeface="Roboto Serif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8625">
                <a:tc>
                  <a:txBody>
                    <a:bodyPr/>
                    <a:lstStyle/>
                    <a:p>
                      <a:pPr marL="0" marR="228600" lvl="0" indent="0" algn="ctr" rtl="0">
                        <a:lnSpc>
                          <a:spcPct val="14285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50" b="1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Roboto Serif"/>
                          <a:ea typeface="Roboto Serif"/>
                          <a:cs typeface="Roboto Serif"/>
                          <a:sym typeface="Roboto Serif"/>
                        </a:rPr>
                        <a:t>Interpretability</a:t>
                      </a:r>
                      <a:endParaRPr sz="950" b="1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Roboto Serif"/>
                        <a:ea typeface="Roboto Serif"/>
                        <a:cs typeface="Roboto Serif"/>
                        <a:sym typeface="Roboto Serif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228600" lvl="0" indent="0" algn="ctr" rtl="0">
                        <a:lnSpc>
                          <a:spcPct val="14285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50" b="1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Roboto Serif"/>
                          <a:ea typeface="Roboto Serif"/>
                          <a:cs typeface="Roboto Serif"/>
                          <a:sym typeface="Roboto Serif"/>
                        </a:rPr>
                        <a:t>High</a:t>
                      </a:r>
                      <a:endParaRPr sz="950" b="1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Roboto Serif"/>
                        <a:ea typeface="Roboto Serif"/>
                        <a:cs typeface="Roboto Serif"/>
                        <a:sym typeface="Roboto Serif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228600" lvl="0" indent="0" algn="ctr" rtl="0">
                        <a:lnSpc>
                          <a:spcPct val="14285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50" b="1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Roboto Serif"/>
                          <a:ea typeface="Roboto Serif"/>
                          <a:cs typeface="Roboto Serif"/>
                          <a:sym typeface="Roboto Serif"/>
                        </a:rPr>
                        <a:t>Low</a:t>
                      </a:r>
                      <a:endParaRPr sz="950" b="1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Roboto Serif"/>
                        <a:ea typeface="Roboto Serif"/>
                        <a:cs typeface="Roboto Serif"/>
                        <a:sym typeface="Roboto Serif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228600" lvl="0" indent="0" algn="ctr" rtl="0">
                        <a:lnSpc>
                          <a:spcPct val="14285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50" b="1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Roboto Serif"/>
                          <a:ea typeface="Roboto Serif"/>
                          <a:cs typeface="Roboto Serif"/>
                          <a:sym typeface="Roboto Serif"/>
                        </a:rPr>
                        <a:t>Low</a:t>
                      </a:r>
                      <a:endParaRPr sz="950" b="1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Roboto Serif"/>
                        <a:ea typeface="Roboto Serif"/>
                        <a:cs typeface="Roboto Serif"/>
                        <a:sym typeface="Roboto Serif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228600" lvl="0" indent="0" algn="ctr" rtl="0">
                        <a:lnSpc>
                          <a:spcPct val="14285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50" b="1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Roboto Serif"/>
                          <a:ea typeface="Roboto Serif"/>
                          <a:cs typeface="Roboto Serif"/>
                          <a:sym typeface="Roboto Serif"/>
                        </a:rPr>
                        <a:t>Medium</a:t>
                      </a:r>
                      <a:endParaRPr sz="950" b="1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Roboto Serif"/>
                        <a:ea typeface="Roboto Serif"/>
                        <a:cs typeface="Roboto Serif"/>
                        <a:sym typeface="Roboto Serif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8625">
                <a:tc>
                  <a:txBody>
                    <a:bodyPr/>
                    <a:lstStyle/>
                    <a:p>
                      <a:pPr marL="0" marR="228600" lvl="0" indent="0" algn="ctr" rtl="0">
                        <a:lnSpc>
                          <a:spcPct val="14285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50" b="1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Roboto Serif"/>
                          <a:ea typeface="Roboto Serif"/>
                          <a:cs typeface="Roboto Serif"/>
                          <a:sym typeface="Roboto Serif"/>
                        </a:rPr>
                        <a:t>Computational complexity</a:t>
                      </a:r>
                      <a:endParaRPr sz="950" b="1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Roboto Serif"/>
                        <a:ea typeface="Roboto Serif"/>
                        <a:cs typeface="Roboto Serif"/>
                        <a:sym typeface="Roboto Serif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228600" lvl="0" indent="0" algn="ctr" rtl="0">
                        <a:lnSpc>
                          <a:spcPct val="14285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50" b="1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Roboto Serif"/>
                          <a:ea typeface="Roboto Serif"/>
                          <a:cs typeface="Roboto Serif"/>
                          <a:sym typeface="Roboto Serif"/>
                        </a:rPr>
                        <a:t>Medium</a:t>
                      </a:r>
                      <a:endParaRPr sz="950" b="1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Roboto Serif"/>
                        <a:ea typeface="Roboto Serif"/>
                        <a:cs typeface="Roboto Serif"/>
                        <a:sym typeface="Roboto Serif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228600" lvl="0" indent="0" algn="ctr" rtl="0">
                        <a:lnSpc>
                          <a:spcPct val="14285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50" b="1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Roboto Serif"/>
                          <a:ea typeface="Roboto Serif"/>
                          <a:cs typeface="Roboto Serif"/>
                          <a:sym typeface="Roboto Serif"/>
                        </a:rPr>
                        <a:t>High</a:t>
                      </a:r>
                      <a:endParaRPr sz="950" b="1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Roboto Serif"/>
                        <a:ea typeface="Roboto Serif"/>
                        <a:cs typeface="Roboto Serif"/>
                        <a:sym typeface="Roboto Serif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228600" lvl="0" indent="0" algn="ctr" rtl="0">
                        <a:lnSpc>
                          <a:spcPct val="14285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50" b="1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Roboto Serif"/>
                          <a:ea typeface="Roboto Serif"/>
                          <a:cs typeface="Roboto Serif"/>
                          <a:sym typeface="Roboto Serif"/>
                        </a:rPr>
                        <a:t>High</a:t>
                      </a:r>
                      <a:endParaRPr sz="950" b="1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Roboto Serif"/>
                        <a:ea typeface="Roboto Serif"/>
                        <a:cs typeface="Roboto Serif"/>
                        <a:sym typeface="Roboto Serif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228600" lvl="0" indent="0" algn="ctr" rtl="0">
                        <a:lnSpc>
                          <a:spcPct val="14285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50" b="1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Roboto Serif"/>
                          <a:ea typeface="Roboto Serif"/>
                          <a:cs typeface="Roboto Serif"/>
                          <a:sym typeface="Roboto Serif"/>
                        </a:rPr>
                        <a:t>Low</a:t>
                      </a:r>
                      <a:endParaRPr sz="950" b="1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Roboto Serif"/>
                        <a:ea typeface="Roboto Serif"/>
                        <a:cs typeface="Roboto Serif"/>
                        <a:sym typeface="Roboto Serif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8625">
                <a:tc>
                  <a:txBody>
                    <a:bodyPr/>
                    <a:lstStyle/>
                    <a:p>
                      <a:pPr marL="0" marR="228600" lvl="0" indent="0" algn="ctr" rtl="0">
                        <a:lnSpc>
                          <a:spcPct val="14285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50" b="1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Roboto Serif"/>
                          <a:ea typeface="Roboto Serif"/>
                          <a:cs typeface="Roboto Serif"/>
                          <a:sym typeface="Roboto Serif"/>
                        </a:rPr>
                        <a:t>Robustness to outliers</a:t>
                      </a:r>
                      <a:endParaRPr sz="950" b="1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Roboto Serif"/>
                        <a:ea typeface="Roboto Serif"/>
                        <a:cs typeface="Roboto Serif"/>
                        <a:sym typeface="Roboto Serif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228600" lvl="0" indent="0" algn="ctr" rtl="0">
                        <a:lnSpc>
                          <a:spcPct val="14285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50" b="1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Roboto Serif"/>
                          <a:ea typeface="Roboto Serif"/>
                          <a:cs typeface="Roboto Serif"/>
                          <a:sym typeface="Roboto Serif"/>
                        </a:rPr>
                        <a:t>High</a:t>
                      </a:r>
                      <a:endParaRPr sz="950" b="1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Roboto Serif"/>
                        <a:ea typeface="Roboto Serif"/>
                        <a:cs typeface="Roboto Serif"/>
                        <a:sym typeface="Roboto Serif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228600" lvl="0" indent="0" algn="ctr" rtl="0">
                        <a:lnSpc>
                          <a:spcPct val="14285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50" b="1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Roboto Serif"/>
                          <a:ea typeface="Roboto Serif"/>
                          <a:cs typeface="Roboto Serif"/>
                          <a:sym typeface="Roboto Serif"/>
                        </a:rPr>
                        <a:t>High</a:t>
                      </a:r>
                      <a:endParaRPr sz="950" b="1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Roboto Serif"/>
                        <a:ea typeface="Roboto Serif"/>
                        <a:cs typeface="Roboto Serif"/>
                        <a:sym typeface="Roboto Serif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228600" lvl="0" indent="0" algn="ctr" rtl="0">
                        <a:lnSpc>
                          <a:spcPct val="14285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50" b="1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Roboto Serif"/>
                          <a:ea typeface="Roboto Serif"/>
                          <a:cs typeface="Roboto Serif"/>
                          <a:sym typeface="Roboto Serif"/>
                        </a:rPr>
                        <a:t>High</a:t>
                      </a:r>
                      <a:endParaRPr sz="950" b="1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Roboto Serif"/>
                        <a:ea typeface="Roboto Serif"/>
                        <a:cs typeface="Roboto Serif"/>
                        <a:sym typeface="Roboto Serif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228600" lvl="0" indent="0" algn="ctr" rtl="0">
                        <a:lnSpc>
                          <a:spcPct val="14285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50" b="1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Roboto Serif"/>
                          <a:ea typeface="Roboto Serif"/>
                          <a:cs typeface="Roboto Serif"/>
                          <a:sym typeface="Roboto Serif"/>
                        </a:rPr>
                        <a:t>Low</a:t>
                      </a:r>
                      <a:endParaRPr sz="950" b="1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Roboto Serif"/>
                        <a:ea typeface="Roboto Serif"/>
                        <a:cs typeface="Roboto Serif"/>
                        <a:sym typeface="Roboto Serif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68625">
                <a:tc>
                  <a:txBody>
                    <a:bodyPr/>
                    <a:lstStyle/>
                    <a:p>
                      <a:pPr marL="0" marR="228600" lvl="0" indent="0" algn="ctr" rtl="0">
                        <a:lnSpc>
                          <a:spcPct val="14285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50" b="1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Roboto Serif"/>
                          <a:ea typeface="Roboto Serif"/>
                          <a:cs typeface="Roboto Serif"/>
                          <a:sym typeface="Roboto Serif"/>
                        </a:rPr>
                        <a:t>Feature scaling</a:t>
                      </a:r>
                      <a:endParaRPr sz="950" b="1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Roboto Serif"/>
                        <a:ea typeface="Roboto Serif"/>
                        <a:cs typeface="Roboto Serif"/>
                        <a:sym typeface="Roboto Serif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228600" lvl="0" indent="0" algn="ctr" rtl="0">
                        <a:lnSpc>
                          <a:spcPct val="14285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50" b="1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Roboto Serif"/>
                          <a:ea typeface="Roboto Serif"/>
                          <a:cs typeface="Roboto Serif"/>
                          <a:sym typeface="Roboto Serif"/>
                        </a:rPr>
                        <a:t>No</a:t>
                      </a:r>
                      <a:endParaRPr sz="950" b="1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Roboto Serif"/>
                        <a:ea typeface="Roboto Serif"/>
                        <a:cs typeface="Roboto Serif"/>
                        <a:sym typeface="Roboto Serif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228600" lvl="0" indent="0" algn="ctr" rtl="0">
                        <a:lnSpc>
                          <a:spcPct val="14285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50" b="1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Roboto Serif"/>
                          <a:ea typeface="Roboto Serif"/>
                          <a:cs typeface="Roboto Serif"/>
                          <a:sym typeface="Roboto Serif"/>
                        </a:rPr>
                        <a:t>No</a:t>
                      </a:r>
                      <a:endParaRPr sz="950" b="1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Roboto Serif"/>
                        <a:ea typeface="Roboto Serif"/>
                        <a:cs typeface="Roboto Serif"/>
                        <a:sym typeface="Roboto Serif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50" b="1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Roboto Serif"/>
                          <a:ea typeface="Roboto Serif"/>
                          <a:cs typeface="Roboto Serif"/>
                          <a:sym typeface="Roboto Serif"/>
                        </a:rPr>
                        <a:t>               Yes</a:t>
                      </a:r>
                      <a:endParaRPr sz="950" b="1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Roboto Serif"/>
                        <a:ea typeface="Roboto Serif"/>
                        <a:cs typeface="Roboto Serif"/>
                        <a:sym typeface="Roboto Serif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50" b="1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Roboto Serif"/>
                          <a:ea typeface="Roboto Serif"/>
                          <a:cs typeface="Roboto Serif"/>
                          <a:sym typeface="Roboto Serif"/>
                        </a:rPr>
                        <a:t>          No</a:t>
                      </a:r>
                      <a:endParaRPr sz="950" b="1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Roboto Serif"/>
                        <a:ea typeface="Roboto Serif"/>
                        <a:cs typeface="Roboto Serif"/>
                        <a:sym typeface="Roboto Serif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369" name="Google Shape;369;p39"/>
          <p:cNvSpPr txBox="1"/>
          <p:nvPr/>
        </p:nvSpPr>
        <p:spPr>
          <a:xfrm>
            <a:off x="1204813" y="4604000"/>
            <a:ext cx="4196400" cy="2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Table 2.4: Differences Between Models</a:t>
            </a:r>
            <a:endParaRPr sz="1100"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</p:txBody>
      </p:sp>
      <p:sp>
        <p:nvSpPr>
          <p:cNvPr id="370" name="Google Shape;370;p3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5" name="Google Shape;375;p40"/>
          <p:cNvGraphicFramePr/>
          <p:nvPr/>
        </p:nvGraphicFramePr>
        <p:xfrm>
          <a:off x="376200" y="744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{1BB9C418-2B15-4E95-B0FC-2348EBFB75B3}</a:tableStyleId>
              </a:tblPr>
              <a:tblGrid>
                <a:gridCol w="1874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74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748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748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299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1">
                          <a:solidFill>
                            <a:schemeClr val="dk1"/>
                          </a:solidFill>
                        </a:rPr>
                        <a:t>Model</a:t>
                      </a:r>
                      <a:endParaRPr sz="15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1">
                          <a:solidFill>
                            <a:schemeClr val="dk1"/>
                          </a:solidFill>
                        </a:rPr>
                        <a:t>Description</a:t>
                      </a:r>
                      <a:endParaRPr sz="15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1">
                          <a:solidFill>
                            <a:schemeClr val="dk1"/>
                          </a:solidFill>
                        </a:rPr>
                        <a:t>Advantageous</a:t>
                      </a:r>
                      <a:endParaRPr sz="15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1">
                          <a:solidFill>
                            <a:schemeClr val="dk1"/>
                          </a:solidFill>
                        </a:rPr>
                        <a:t>Disadvantageous</a:t>
                      </a:r>
                      <a:endParaRPr sz="15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45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b="1">
                          <a:solidFill>
                            <a:schemeClr val="dk1"/>
                          </a:solidFill>
                        </a:rPr>
                        <a:t>SVM</a:t>
                      </a:r>
                      <a:endParaRPr sz="13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b="1">
                          <a:solidFill>
                            <a:schemeClr val="dk1"/>
                          </a:solidFill>
                        </a:rPr>
                        <a:t>Supervised</a:t>
                      </a:r>
                      <a:endParaRPr sz="13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b="1">
                          <a:solidFill>
                            <a:schemeClr val="dk1"/>
                          </a:solidFill>
                        </a:rPr>
                        <a:t>HD data, Robustness, Interpretation</a:t>
                      </a:r>
                      <a:endParaRPr sz="13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b="1">
                          <a:solidFill>
                            <a:schemeClr val="dk1"/>
                          </a:solidFill>
                        </a:rPr>
                        <a:t>Computational Complexity, tuning</a:t>
                      </a:r>
                      <a:endParaRPr sz="13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942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b="1">
                          <a:solidFill>
                            <a:schemeClr val="dk1"/>
                          </a:solidFill>
                        </a:rPr>
                        <a:t>RF</a:t>
                      </a:r>
                      <a:endParaRPr sz="13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b="1">
                          <a:solidFill>
                            <a:schemeClr val="dk1"/>
                          </a:solidFill>
                        </a:rPr>
                        <a:t>Ensamble</a:t>
                      </a:r>
                      <a:endParaRPr sz="13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b="1">
                          <a:solidFill>
                            <a:schemeClr val="dk1"/>
                          </a:solidFill>
                        </a:rPr>
                        <a:t>High accuracy,</a:t>
                      </a:r>
                      <a:endParaRPr sz="1300" b="1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b="1">
                          <a:solidFill>
                            <a:schemeClr val="dk1"/>
                          </a:solidFill>
                        </a:rPr>
                        <a:t>No scaling, Robustness,</a:t>
                      </a:r>
                      <a:endParaRPr sz="13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b="1">
                          <a:solidFill>
                            <a:schemeClr val="dk1"/>
                          </a:solidFill>
                        </a:rPr>
                        <a:t>Complexity, Hyperparameter</a:t>
                      </a:r>
                      <a:endParaRPr sz="13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639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b="1">
                          <a:solidFill>
                            <a:schemeClr val="dk1"/>
                          </a:solidFill>
                        </a:rPr>
                        <a:t>NN</a:t>
                      </a:r>
                      <a:endParaRPr sz="13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b="1">
                          <a:solidFill>
                            <a:schemeClr val="dk1"/>
                          </a:solidFill>
                        </a:rPr>
                        <a:t>Human Brain</a:t>
                      </a:r>
                      <a:endParaRPr sz="13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b="1">
                          <a:solidFill>
                            <a:schemeClr val="dk1"/>
                          </a:solidFill>
                        </a:rPr>
                        <a:t>High Accuracy, adaptability </a:t>
                      </a:r>
                      <a:endParaRPr sz="13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b="1">
                          <a:solidFill>
                            <a:schemeClr val="dk1"/>
                          </a:solidFill>
                        </a:rPr>
                        <a:t>Interoperability, Hyperparameter</a:t>
                      </a:r>
                      <a:endParaRPr sz="13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639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b="1">
                          <a:solidFill>
                            <a:schemeClr val="dk1"/>
                          </a:solidFill>
                        </a:rPr>
                        <a:t>DT</a:t>
                      </a:r>
                      <a:endParaRPr sz="13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b="1">
                          <a:solidFill>
                            <a:schemeClr val="dk1"/>
                          </a:solidFill>
                        </a:rPr>
                        <a:t>Tree Like Structure</a:t>
                      </a:r>
                      <a:endParaRPr sz="13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b="1">
                          <a:solidFill>
                            <a:schemeClr val="dk1"/>
                          </a:solidFill>
                        </a:rPr>
                        <a:t>Simplicity, Efficiency</a:t>
                      </a:r>
                      <a:endParaRPr sz="13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b="1">
                          <a:solidFill>
                            <a:schemeClr val="dk1"/>
                          </a:solidFill>
                        </a:rPr>
                        <a:t>Overfitting, Noise S.</a:t>
                      </a:r>
                      <a:endParaRPr sz="13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76" name="Google Shape;376;p40"/>
          <p:cNvSpPr txBox="1"/>
          <p:nvPr/>
        </p:nvSpPr>
        <p:spPr>
          <a:xfrm>
            <a:off x="376200" y="102700"/>
            <a:ext cx="7307400" cy="48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Summarizing the Analytic Discussion</a:t>
            </a:r>
            <a:endParaRPr sz="1700" b="1"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</p:txBody>
      </p:sp>
      <p:sp>
        <p:nvSpPr>
          <p:cNvPr id="377" name="Google Shape;377;p40"/>
          <p:cNvSpPr txBox="1"/>
          <p:nvPr/>
        </p:nvSpPr>
        <p:spPr>
          <a:xfrm>
            <a:off x="1107825" y="4555825"/>
            <a:ext cx="4893000" cy="3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Table 2.5: Summary of the Models</a:t>
            </a:r>
            <a:endParaRPr sz="1100"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</p:txBody>
      </p:sp>
      <p:sp>
        <p:nvSpPr>
          <p:cNvPr id="378" name="Google Shape;378;p4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3"/>
          <p:cNvSpPr txBox="1">
            <a:spLocks noGrp="1"/>
          </p:cNvSpPr>
          <p:nvPr>
            <p:ph type="title"/>
          </p:nvPr>
        </p:nvSpPr>
        <p:spPr>
          <a:xfrm>
            <a:off x="726775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mbay"/>
                <a:ea typeface="Cambay"/>
                <a:cs typeface="Cambay"/>
                <a:sym typeface="Cambay"/>
              </a:rPr>
              <a:t>Group Members :</a:t>
            </a:r>
            <a:endParaRPr>
              <a:latin typeface="Cambay"/>
              <a:ea typeface="Cambay"/>
              <a:cs typeface="Cambay"/>
              <a:sym typeface="Cambay"/>
            </a:endParaRPr>
          </a:p>
        </p:txBody>
      </p:sp>
      <p:sp>
        <p:nvSpPr>
          <p:cNvPr id="188" name="Google Shape;188;p23"/>
          <p:cNvSpPr txBox="1">
            <a:spLocks noGrp="1"/>
          </p:cNvSpPr>
          <p:nvPr>
            <p:ph type="subTitle" idx="1"/>
          </p:nvPr>
        </p:nvSpPr>
        <p:spPr>
          <a:xfrm>
            <a:off x="1251825" y="1694570"/>
            <a:ext cx="2305500" cy="78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mbay"/>
                <a:ea typeface="Cambay"/>
                <a:cs typeface="Cambay"/>
                <a:sym typeface="Cambay"/>
              </a:rPr>
              <a:t>Mahin Hossain</a:t>
            </a:r>
            <a:br>
              <a:rPr lang="en">
                <a:latin typeface="Cambay"/>
                <a:ea typeface="Cambay"/>
                <a:cs typeface="Cambay"/>
                <a:sym typeface="Cambay"/>
              </a:rPr>
            </a:br>
            <a:r>
              <a:rPr lang="en">
                <a:latin typeface="Cambay"/>
                <a:ea typeface="Cambay"/>
                <a:cs typeface="Cambay"/>
                <a:sym typeface="Cambay"/>
              </a:rPr>
              <a:t>ID: 190204061</a:t>
            </a:r>
            <a:endParaRPr>
              <a:latin typeface="Cambay"/>
              <a:ea typeface="Cambay"/>
              <a:cs typeface="Cambay"/>
              <a:sym typeface="Cambay"/>
            </a:endParaRPr>
          </a:p>
        </p:txBody>
      </p:sp>
      <p:sp>
        <p:nvSpPr>
          <p:cNvPr id="189" name="Google Shape;189;p23"/>
          <p:cNvSpPr txBox="1">
            <a:spLocks noGrp="1"/>
          </p:cNvSpPr>
          <p:nvPr>
            <p:ph type="subTitle" idx="7"/>
          </p:nvPr>
        </p:nvSpPr>
        <p:spPr>
          <a:xfrm>
            <a:off x="5240600" y="1591850"/>
            <a:ext cx="2904600" cy="78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MD Shihabul Islam Shovo</a:t>
            </a:r>
            <a:br>
              <a:rPr lang="en"/>
            </a:br>
            <a:r>
              <a:rPr lang="en"/>
              <a:t>ID: 190204075</a:t>
            </a:r>
            <a:endParaRPr/>
          </a:p>
        </p:txBody>
      </p:sp>
      <p:sp>
        <p:nvSpPr>
          <p:cNvPr id="190" name="Google Shape;190;p23"/>
          <p:cNvSpPr txBox="1">
            <a:spLocks noGrp="1"/>
          </p:cNvSpPr>
          <p:nvPr>
            <p:ph type="subTitle" idx="9"/>
          </p:nvPr>
        </p:nvSpPr>
        <p:spPr>
          <a:xfrm>
            <a:off x="1146200" y="3125800"/>
            <a:ext cx="3163200" cy="78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MD Fardin Jaman Aranyak</a:t>
            </a:r>
            <a:br>
              <a:rPr lang="en"/>
            </a:br>
            <a:r>
              <a:rPr lang="en"/>
              <a:t>ID: 190204093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23"/>
          <p:cNvSpPr txBox="1">
            <a:spLocks noGrp="1"/>
          </p:cNvSpPr>
          <p:nvPr>
            <p:ph type="subTitle" idx="7"/>
          </p:nvPr>
        </p:nvSpPr>
        <p:spPr>
          <a:xfrm>
            <a:off x="5336925" y="3125800"/>
            <a:ext cx="2904600" cy="78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Md. Symum Hossain</a:t>
            </a:r>
            <a:br>
              <a:rPr lang="en"/>
            </a:br>
            <a:r>
              <a:rPr lang="en"/>
              <a:t>ID: 190204105</a:t>
            </a:r>
            <a:endParaRPr/>
          </a:p>
        </p:txBody>
      </p:sp>
      <p:grpSp>
        <p:nvGrpSpPr>
          <p:cNvPr id="192" name="Google Shape;192;p23"/>
          <p:cNvGrpSpPr/>
          <p:nvPr/>
        </p:nvGrpSpPr>
        <p:grpSpPr>
          <a:xfrm>
            <a:off x="605375" y="1924078"/>
            <a:ext cx="582337" cy="329700"/>
            <a:chOff x="4153975" y="1672903"/>
            <a:chExt cx="582337" cy="329700"/>
          </a:xfrm>
        </p:grpSpPr>
        <p:sp>
          <p:nvSpPr>
            <p:cNvPr id="193" name="Google Shape;193;p23"/>
            <p:cNvSpPr/>
            <p:nvPr/>
          </p:nvSpPr>
          <p:spPr>
            <a:xfrm>
              <a:off x="4153975" y="1759153"/>
              <a:ext cx="156900" cy="157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23"/>
            <p:cNvSpPr/>
            <p:nvPr/>
          </p:nvSpPr>
          <p:spPr>
            <a:xfrm>
              <a:off x="4407212" y="1672903"/>
              <a:ext cx="329100" cy="329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5" name="Google Shape;195;p23"/>
          <p:cNvGrpSpPr/>
          <p:nvPr/>
        </p:nvGrpSpPr>
        <p:grpSpPr>
          <a:xfrm>
            <a:off x="4699175" y="1821353"/>
            <a:ext cx="582337" cy="329700"/>
            <a:chOff x="4153975" y="1672903"/>
            <a:chExt cx="582337" cy="329700"/>
          </a:xfrm>
        </p:grpSpPr>
        <p:sp>
          <p:nvSpPr>
            <p:cNvPr id="196" name="Google Shape;196;p23"/>
            <p:cNvSpPr/>
            <p:nvPr/>
          </p:nvSpPr>
          <p:spPr>
            <a:xfrm>
              <a:off x="4153975" y="1759153"/>
              <a:ext cx="156900" cy="157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23"/>
            <p:cNvSpPr/>
            <p:nvPr/>
          </p:nvSpPr>
          <p:spPr>
            <a:xfrm>
              <a:off x="4407212" y="1672903"/>
              <a:ext cx="329100" cy="329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8" name="Google Shape;198;p23"/>
          <p:cNvGrpSpPr/>
          <p:nvPr/>
        </p:nvGrpSpPr>
        <p:grpSpPr>
          <a:xfrm>
            <a:off x="499750" y="3355303"/>
            <a:ext cx="582337" cy="329700"/>
            <a:chOff x="4153975" y="1672903"/>
            <a:chExt cx="582337" cy="329700"/>
          </a:xfrm>
        </p:grpSpPr>
        <p:sp>
          <p:nvSpPr>
            <p:cNvPr id="199" name="Google Shape;199;p23"/>
            <p:cNvSpPr/>
            <p:nvPr/>
          </p:nvSpPr>
          <p:spPr>
            <a:xfrm>
              <a:off x="4153975" y="1759153"/>
              <a:ext cx="156900" cy="157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23"/>
            <p:cNvSpPr/>
            <p:nvPr/>
          </p:nvSpPr>
          <p:spPr>
            <a:xfrm>
              <a:off x="4407212" y="1672903"/>
              <a:ext cx="329100" cy="329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1" name="Google Shape;201;p23"/>
          <p:cNvGrpSpPr/>
          <p:nvPr/>
        </p:nvGrpSpPr>
        <p:grpSpPr>
          <a:xfrm>
            <a:off x="4699175" y="3355303"/>
            <a:ext cx="582337" cy="329700"/>
            <a:chOff x="4153975" y="1672903"/>
            <a:chExt cx="582337" cy="329700"/>
          </a:xfrm>
        </p:grpSpPr>
        <p:sp>
          <p:nvSpPr>
            <p:cNvPr id="202" name="Google Shape;202;p23"/>
            <p:cNvSpPr/>
            <p:nvPr/>
          </p:nvSpPr>
          <p:spPr>
            <a:xfrm>
              <a:off x="4153975" y="1759153"/>
              <a:ext cx="156900" cy="157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23"/>
            <p:cNvSpPr/>
            <p:nvPr/>
          </p:nvSpPr>
          <p:spPr>
            <a:xfrm>
              <a:off x="4407212" y="1672903"/>
              <a:ext cx="329100" cy="329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4" name="Google Shape;204;p2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205" name="Google Shape;205;p23"/>
          <p:cNvSpPr txBox="1">
            <a:spLocks noGrp="1"/>
          </p:cNvSpPr>
          <p:nvPr>
            <p:ph type="title"/>
          </p:nvPr>
        </p:nvSpPr>
        <p:spPr>
          <a:xfrm>
            <a:off x="1082075" y="3914500"/>
            <a:ext cx="5833800" cy="98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Cambay"/>
                <a:ea typeface="Cambay"/>
                <a:cs typeface="Cambay"/>
                <a:sym typeface="Cambay"/>
              </a:rPr>
              <a:t>Supervised By: </a:t>
            </a:r>
            <a:endParaRPr sz="2000">
              <a:latin typeface="Cambay"/>
              <a:ea typeface="Cambay"/>
              <a:cs typeface="Cambay"/>
              <a:sym typeface="Cambay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Cambay"/>
                <a:ea typeface="Cambay"/>
                <a:cs typeface="Cambay"/>
                <a:sym typeface="Cambay"/>
              </a:rPr>
              <a:t>Dr. S.M.A. Al-Mamun</a:t>
            </a:r>
            <a:endParaRPr sz="2000">
              <a:latin typeface="Cambay"/>
              <a:ea typeface="Cambay"/>
              <a:cs typeface="Cambay"/>
              <a:sym typeface="Cambay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41"/>
          <p:cNvSpPr txBox="1">
            <a:spLocks noGrp="1"/>
          </p:cNvSpPr>
          <p:nvPr>
            <p:ph type="title"/>
          </p:nvPr>
        </p:nvSpPr>
        <p:spPr>
          <a:xfrm>
            <a:off x="647650" y="1898850"/>
            <a:ext cx="7104000" cy="134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Study of Existing Papers</a:t>
            </a:r>
            <a:endParaRPr/>
          </a:p>
        </p:txBody>
      </p:sp>
      <p:grpSp>
        <p:nvGrpSpPr>
          <p:cNvPr id="384" name="Google Shape;384;p41"/>
          <p:cNvGrpSpPr/>
          <p:nvPr/>
        </p:nvGrpSpPr>
        <p:grpSpPr>
          <a:xfrm>
            <a:off x="166691" y="2335125"/>
            <a:ext cx="480953" cy="473265"/>
            <a:chOff x="4675986" y="2745684"/>
            <a:chExt cx="381346" cy="368644"/>
          </a:xfrm>
        </p:grpSpPr>
        <p:sp>
          <p:nvSpPr>
            <p:cNvPr id="385" name="Google Shape;385;p41"/>
            <p:cNvSpPr/>
            <p:nvPr/>
          </p:nvSpPr>
          <p:spPr>
            <a:xfrm>
              <a:off x="4828918" y="2895345"/>
              <a:ext cx="69226" cy="69258"/>
            </a:xfrm>
            <a:custGeom>
              <a:avLst/>
              <a:gdLst/>
              <a:ahLst/>
              <a:cxnLst/>
              <a:rect l="l" t="t" r="r" b="b"/>
              <a:pathLst>
                <a:path w="2180" h="2181" extrusionOk="0">
                  <a:moveTo>
                    <a:pt x="1100" y="1"/>
                  </a:moveTo>
                  <a:cubicBezTo>
                    <a:pt x="535" y="1"/>
                    <a:pt x="1" y="443"/>
                    <a:pt x="1" y="1098"/>
                  </a:cubicBezTo>
                  <a:cubicBezTo>
                    <a:pt x="1" y="1705"/>
                    <a:pt x="501" y="2181"/>
                    <a:pt x="1096" y="2181"/>
                  </a:cubicBezTo>
                  <a:cubicBezTo>
                    <a:pt x="1703" y="2181"/>
                    <a:pt x="2180" y="1693"/>
                    <a:pt x="2180" y="1098"/>
                  </a:cubicBezTo>
                  <a:cubicBezTo>
                    <a:pt x="2180" y="1014"/>
                    <a:pt x="2180" y="955"/>
                    <a:pt x="2168" y="895"/>
                  </a:cubicBezTo>
                  <a:cubicBezTo>
                    <a:pt x="2146" y="819"/>
                    <a:pt x="2074" y="763"/>
                    <a:pt x="1989" y="763"/>
                  </a:cubicBezTo>
                  <a:cubicBezTo>
                    <a:pt x="1981" y="763"/>
                    <a:pt x="1973" y="763"/>
                    <a:pt x="1965" y="764"/>
                  </a:cubicBezTo>
                  <a:cubicBezTo>
                    <a:pt x="1882" y="776"/>
                    <a:pt x="1822" y="871"/>
                    <a:pt x="1834" y="955"/>
                  </a:cubicBezTo>
                  <a:cubicBezTo>
                    <a:pt x="1915" y="1442"/>
                    <a:pt x="1524" y="1834"/>
                    <a:pt x="1092" y="1834"/>
                  </a:cubicBezTo>
                  <a:cubicBezTo>
                    <a:pt x="954" y="1834"/>
                    <a:pt x="812" y="1794"/>
                    <a:pt x="679" y="1705"/>
                  </a:cubicBezTo>
                  <a:cubicBezTo>
                    <a:pt x="60" y="1288"/>
                    <a:pt x="358" y="336"/>
                    <a:pt x="1096" y="336"/>
                  </a:cubicBezTo>
                  <a:cubicBezTo>
                    <a:pt x="1251" y="336"/>
                    <a:pt x="1418" y="395"/>
                    <a:pt x="1548" y="502"/>
                  </a:cubicBezTo>
                  <a:cubicBezTo>
                    <a:pt x="1581" y="525"/>
                    <a:pt x="1615" y="536"/>
                    <a:pt x="1649" y="536"/>
                  </a:cubicBezTo>
                  <a:cubicBezTo>
                    <a:pt x="1701" y="536"/>
                    <a:pt x="1750" y="510"/>
                    <a:pt x="1787" y="466"/>
                  </a:cubicBezTo>
                  <a:cubicBezTo>
                    <a:pt x="1846" y="395"/>
                    <a:pt x="1834" y="288"/>
                    <a:pt x="1763" y="228"/>
                  </a:cubicBezTo>
                  <a:cubicBezTo>
                    <a:pt x="1558" y="72"/>
                    <a:pt x="1327" y="1"/>
                    <a:pt x="110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chemeClr val="lt2"/>
                </a:solidFill>
              </a:endParaRPr>
            </a:p>
          </p:txBody>
        </p:sp>
        <p:sp>
          <p:nvSpPr>
            <p:cNvPr id="386" name="Google Shape;386;p41"/>
            <p:cNvSpPr/>
            <p:nvPr/>
          </p:nvSpPr>
          <p:spPr>
            <a:xfrm>
              <a:off x="4675986" y="2745684"/>
              <a:ext cx="381346" cy="368644"/>
            </a:xfrm>
            <a:custGeom>
              <a:avLst/>
              <a:gdLst/>
              <a:ahLst/>
              <a:cxnLst/>
              <a:rect l="l" t="t" r="r" b="b"/>
              <a:pathLst>
                <a:path w="12009" h="11609" extrusionOk="0">
                  <a:moveTo>
                    <a:pt x="1049" y="2188"/>
                  </a:moveTo>
                  <a:cubicBezTo>
                    <a:pt x="1173" y="2188"/>
                    <a:pt x="1299" y="2229"/>
                    <a:pt x="1411" y="2322"/>
                  </a:cubicBezTo>
                  <a:cubicBezTo>
                    <a:pt x="1650" y="2512"/>
                    <a:pt x="1697" y="2846"/>
                    <a:pt x="1531" y="3096"/>
                  </a:cubicBezTo>
                  <a:cubicBezTo>
                    <a:pt x="1413" y="3272"/>
                    <a:pt x="1231" y="3354"/>
                    <a:pt x="1049" y="3354"/>
                  </a:cubicBezTo>
                  <a:cubicBezTo>
                    <a:pt x="791" y="3354"/>
                    <a:pt x="534" y="3188"/>
                    <a:pt x="471" y="2893"/>
                  </a:cubicBezTo>
                  <a:cubicBezTo>
                    <a:pt x="401" y="2493"/>
                    <a:pt x="714" y="2188"/>
                    <a:pt x="1049" y="2188"/>
                  </a:cubicBezTo>
                  <a:close/>
                  <a:moveTo>
                    <a:pt x="4317" y="3036"/>
                  </a:moveTo>
                  <a:cubicBezTo>
                    <a:pt x="4400" y="3084"/>
                    <a:pt x="5472" y="3703"/>
                    <a:pt x="5567" y="3751"/>
                  </a:cubicBezTo>
                  <a:lnTo>
                    <a:pt x="4317" y="4465"/>
                  </a:lnTo>
                  <a:lnTo>
                    <a:pt x="4317" y="3036"/>
                  </a:lnTo>
                  <a:close/>
                  <a:moveTo>
                    <a:pt x="7496" y="3036"/>
                  </a:moveTo>
                  <a:lnTo>
                    <a:pt x="7496" y="4465"/>
                  </a:lnTo>
                  <a:lnTo>
                    <a:pt x="6245" y="3751"/>
                  </a:lnTo>
                  <a:lnTo>
                    <a:pt x="7496" y="3036"/>
                  </a:lnTo>
                  <a:close/>
                  <a:moveTo>
                    <a:pt x="9246" y="2262"/>
                  </a:moveTo>
                  <a:cubicBezTo>
                    <a:pt x="10115" y="2262"/>
                    <a:pt x="10829" y="2965"/>
                    <a:pt x="10829" y="3858"/>
                  </a:cubicBezTo>
                  <a:cubicBezTo>
                    <a:pt x="10829" y="4429"/>
                    <a:pt x="10520" y="4953"/>
                    <a:pt x="10032" y="5239"/>
                  </a:cubicBezTo>
                  <a:lnTo>
                    <a:pt x="9448" y="5572"/>
                  </a:lnTo>
                  <a:cubicBezTo>
                    <a:pt x="9270" y="5477"/>
                    <a:pt x="8055" y="4775"/>
                    <a:pt x="7841" y="4656"/>
                  </a:cubicBezTo>
                  <a:lnTo>
                    <a:pt x="7841" y="2834"/>
                  </a:lnTo>
                  <a:cubicBezTo>
                    <a:pt x="8305" y="2596"/>
                    <a:pt x="8627" y="2262"/>
                    <a:pt x="9246" y="2262"/>
                  </a:cubicBezTo>
                  <a:close/>
                  <a:moveTo>
                    <a:pt x="2565" y="2283"/>
                  </a:moveTo>
                  <a:cubicBezTo>
                    <a:pt x="2837" y="2283"/>
                    <a:pt x="3111" y="2352"/>
                    <a:pt x="3364" y="2489"/>
                  </a:cubicBezTo>
                  <a:cubicBezTo>
                    <a:pt x="3745" y="2715"/>
                    <a:pt x="3602" y="2620"/>
                    <a:pt x="3971" y="2846"/>
                  </a:cubicBezTo>
                  <a:lnTo>
                    <a:pt x="3971" y="4656"/>
                  </a:lnTo>
                  <a:lnTo>
                    <a:pt x="2352" y="5584"/>
                  </a:lnTo>
                  <a:lnTo>
                    <a:pt x="1769" y="5251"/>
                  </a:lnTo>
                  <a:cubicBezTo>
                    <a:pt x="1400" y="5049"/>
                    <a:pt x="1126" y="4703"/>
                    <a:pt x="1030" y="4287"/>
                  </a:cubicBezTo>
                  <a:cubicBezTo>
                    <a:pt x="971" y="4096"/>
                    <a:pt x="947" y="3882"/>
                    <a:pt x="983" y="3691"/>
                  </a:cubicBezTo>
                  <a:lnTo>
                    <a:pt x="983" y="3691"/>
                  </a:lnTo>
                  <a:cubicBezTo>
                    <a:pt x="1005" y="3693"/>
                    <a:pt x="1027" y="3694"/>
                    <a:pt x="1049" y="3694"/>
                  </a:cubicBezTo>
                  <a:cubicBezTo>
                    <a:pt x="1694" y="3694"/>
                    <a:pt x="2153" y="3028"/>
                    <a:pt x="1900" y="2429"/>
                  </a:cubicBezTo>
                  <a:cubicBezTo>
                    <a:pt x="2111" y="2332"/>
                    <a:pt x="2337" y="2283"/>
                    <a:pt x="2565" y="2283"/>
                  </a:cubicBezTo>
                  <a:close/>
                  <a:moveTo>
                    <a:pt x="7841" y="5060"/>
                  </a:moveTo>
                  <a:cubicBezTo>
                    <a:pt x="8008" y="5156"/>
                    <a:pt x="8960" y="5703"/>
                    <a:pt x="9127" y="5787"/>
                  </a:cubicBezTo>
                  <a:lnTo>
                    <a:pt x="7841" y="6513"/>
                  </a:lnTo>
                  <a:lnTo>
                    <a:pt x="7841" y="5060"/>
                  </a:lnTo>
                  <a:close/>
                  <a:moveTo>
                    <a:pt x="3971" y="5060"/>
                  </a:moveTo>
                  <a:lnTo>
                    <a:pt x="3971" y="6525"/>
                  </a:lnTo>
                  <a:lnTo>
                    <a:pt x="2697" y="5787"/>
                  </a:lnTo>
                  <a:lnTo>
                    <a:pt x="3971" y="5060"/>
                  </a:lnTo>
                  <a:close/>
                  <a:moveTo>
                    <a:pt x="5900" y="3965"/>
                  </a:moveTo>
                  <a:lnTo>
                    <a:pt x="7496" y="4870"/>
                  </a:lnTo>
                  <a:lnTo>
                    <a:pt x="7496" y="6715"/>
                  </a:lnTo>
                  <a:lnTo>
                    <a:pt x="5900" y="7620"/>
                  </a:lnTo>
                  <a:lnTo>
                    <a:pt x="4317" y="6715"/>
                  </a:lnTo>
                  <a:lnTo>
                    <a:pt x="4317" y="4870"/>
                  </a:lnTo>
                  <a:lnTo>
                    <a:pt x="5900" y="3965"/>
                  </a:lnTo>
                  <a:close/>
                  <a:moveTo>
                    <a:pt x="4317" y="7120"/>
                  </a:moveTo>
                  <a:lnTo>
                    <a:pt x="5567" y="7835"/>
                  </a:lnTo>
                  <a:lnTo>
                    <a:pt x="4317" y="8549"/>
                  </a:lnTo>
                  <a:lnTo>
                    <a:pt x="4317" y="7120"/>
                  </a:lnTo>
                  <a:close/>
                  <a:moveTo>
                    <a:pt x="7496" y="7108"/>
                  </a:moveTo>
                  <a:lnTo>
                    <a:pt x="7496" y="8549"/>
                  </a:lnTo>
                  <a:cubicBezTo>
                    <a:pt x="7412" y="8501"/>
                    <a:pt x="6341" y="7870"/>
                    <a:pt x="6245" y="7835"/>
                  </a:cubicBezTo>
                  <a:lnTo>
                    <a:pt x="7496" y="7108"/>
                  </a:lnTo>
                  <a:close/>
                  <a:moveTo>
                    <a:pt x="9484" y="5965"/>
                  </a:moveTo>
                  <a:lnTo>
                    <a:pt x="10055" y="6299"/>
                  </a:lnTo>
                  <a:cubicBezTo>
                    <a:pt x="10436" y="6501"/>
                    <a:pt x="10698" y="6846"/>
                    <a:pt x="10806" y="7263"/>
                  </a:cubicBezTo>
                  <a:cubicBezTo>
                    <a:pt x="10853" y="7442"/>
                    <a:pt x="10865" y="7620"/>
                    <a:pt x="10865" y="7799"/>
                  </a:cubicBezTo>
                  <a:cubicBezTo>
                    <a:pt x="10859" y="7799"/>
                    <a:pt x="10853" y="7799"/>
                    <a:pt x="10847" y="7799"/>
                  </a:cubicBezTo>
                  <a:cubicBezTo>
                    <a:pt x="10143" y="7799"/>
                    <a:pt x="9677" y="8506"/>
                    <a:pt x="9972" y="9120"/>
                  </a:cubicBezTo>
                  <a:cubicBezTo>
                    <a:pt x="9748" y="9235"/>
                    <a:pt x="9502" y="9295"/>
                    <a:pt x="9253" y="9295"/>
                  </a:cubicBezTo>
                  <a:cubicBezTo>
                    <a:pt x="8987" y="9295"/>
                    <a:pt x="8718" y="9226"/>
                    <a:pt x="8472" y="9085"/>
                  </a:cubicBezTo>
                  <a:cubicBezTo>
                    <a:pt x="8079" y="8859"/>
                    <a:pt x="8234" y="8942"/>
                    <a:pt x="7853" y="8728"/>
                  </a:cubicBezTo>
                  <a:lnTo>
                    <a:pt x="7853" y="6894"/>
                  </a:lnTo>
                  <a:lnTo>
                    <a:pt x="9484" y="5965"/>
                  </a:lnTo>
                  <a:close/>
                  <a:moveTo>
                    <a:pt x="10799" y="8158"/>
                  </a:moveTo>
                  <a:cubicBezTo>
                    <a:pt x="10910" y="8158"/>
                    <a:pt x="11021" y="8189"/>
                    <a:pt x="11115" y="8251"/>
                  </a:cubicBezTo>
                  <a:cubicBezTo>
                    <a:pt x="11568" y="8549"/>
                    <a:pt x="11413" y="9216"/>
                    <a:pt x="10913" y="9299"/>
                  </a:cubicBezTo>
                  <a:cubicBezTo>
                    <a:pt x="10869" y="9308"/>
                    <a:pt x="10827" y="9312"/>
                    <a:pt x="10786" y="9312"/>
                  </a:cubicBezTo>
                  <a:cubicBezTo>
                    <a:pt x="10343" y="9312"/>
                    <a:pt x="10056" y="8809"/>
                    <a:pt x="10317" y="8406"/>
                  </a:cubicBezTo>
                  <a:cubicBezTo>
                    <a:pt x="10429" y="8243"/>
                    <a:pt x="10614" y="8158"/>
                    <a:pt x="10799" y="8158"/>
                  </a:cubicBezTo>
                  <a:close/>
                  <a:moveTo>
                    <a:pt x="5900" y="8025"/>
                  </a:moveTo>
                  <a:cubicBezTo>
                    <a:pt x="6103" y="8144"/>
                    <a:pt x="7305" y="8823"/>
                    <a:pt x="7496" y="8930"/>
                  </a:cubicBezTo>
                  <a:lnTo>
                    <a:pt x="7496" y="9644"/>
                  </a:lnTo>
                  <a:cubicBezTo>
                    <a:pt x="7496" y="10525"/>
                    <a:pt x="6781" y="11240"/>
                    <a:pt x="5900" y="11240"/>
                  </a:cubicBezTo>
                  <a:cubicBezTo>
                    <a:pt x="5031" y="11240"/>
                    <a:pt x="4317" y="10525"/>
                    <a:pt x="4317" y="9644"/>
                  </a:cubicBezTo>
                  <a:lnTo>
                    <a:pt x="4317" y="8930"/>
                  </a:lnTo>
                  <a:lnTo>
                    <a:pt x="5900" y="8025"/>
                  </a:lnTo>
                  <a:close/>
                  <a:moveTo>
                    <a:pt x="5900" y="0"/>
                  </a:moveTo>
                  <a:cubicBezTo>
                    <a:pt x="4829" y="0"/>
                    <a:pt x="3971" y="869"/>
                    <a:pt x="3971" y="1941"/>
                  </a:cubicBezTo>
                  <a:lnTo>
                    <a:pt x="3971" y="2441"/>
                  </a:lnTo>
                  <a:cubicBezTo>
                    <a:pt x="3686" y="2274"/>
                    <a:pt x="3793" y="2334"/>
                    <a:pt x="3519" y="2191"/>
                  </a:cubicBezTo>
                  <a:cubicBezTo>
                    <a:pt x="3219" y="2016"/>
                    <a:pt x="2890" y="1933"/>
                    <a:pt x="2564" y="1933"/>
                  </a:cubicBezTo>
                  <a:cubicBezTo>
                    <a:pt x="2268" y="1933"/>
                    <a:pt x="1975" y="2001"/>
                    <a:pt x="1709" y="2131"/>
                  </a:cubicBezTo>
                  <a:cubicBezTo>
                    <a:pt x="1515" y="1930"/>
                    <a:pt x="1277" y="1842"/>
                    <a:pt x="1045" y="1842"/>
                  </a:cubicBezTo>
                  <a:cubicBezTo>
                    <a:pt x="508" y="1842"/>
                    <a:pt x="1" y="2313"/>
                    <a:pt x="126" y="2953"/>
                  </a:cubicBezTo>
                  <a:cubicBezTo>
                    <a:pt x="185" y="3251"/>
                    <a:pt x="388" y="3489"/>
                    <a:pt x="638" y="3608"/>
                  </a:cubicBezTo>
                  <a:cubicBezTo>
                    <a:pt x="530" y="4358"/>
                    <a:pt x="888" y="5156"/>
                    <a:pt x="1590" y="5549"/>
                  </a:cubicBezTo>
                  <a:cubicBezTo>
                    <a:pt x="1828" y="5691"/>
                    <a:pt x="1757" y="5644"/>
                    <a:pt x="1995" y="5787"/>
                  </a:cubicBezTo>
                  <a:lnTo>
                    <a:pt x="1590" y="6025"/>
                  </a:lnTo>
                  <a:cubicBezTo>
                    <a:pt x="995" y="6370"/>
                    <a:pt x="626" y="7025"/>
                    <a:pt x="626" y="7716"/>
                  </a:cubicBezTo>
                  <a:cubicBezTo>
                    <a:pt x="626" y="8704"/>
                    <a:pt x="1400" y="9537"/>
                    <a:pt x="2388" y="9632"/>
                  </a:cubicBezTo>
                  <a:lnTo>
                    <a:pt x="2412" y="9632"/>
                  </a:lnTo>
                  <a:cubicBezTo>
                    <a:pt x="2495" y="9632"/>
                    <a:pt x="2566" y="9573"/>
                    <a:pt x="2566" y="9478"/>
                  </a:cubicBezTo>
                  <a:cubicBezTo>
                    <a:pt x="2590" y="9394"/>
                    <a:pt x="2507" y="9299"/>
                    <a:pt x="2424" y="9299"/>
                  </a:cubicBezTo>
                  <a:cubicBezTo>
                    <a:pt x="1602" y="9228"/>
                    <a:pt x="959" y="8549"/>
                    <a:pt x="959" y="7727"/>
                  </a:cubicBezTo>
                  <a:cubicBezTo>
                    <a:pt x="959" y="7144"/>
                    <a:pt x="1281" y="6620"/>
                    <a:pt x="1769" y="6346"/>
                  </a:cubicBezTo>
                  <a:lnTo>
                    <a:pt x="2352" y="6013"/>
                  </a:lnTo>
                  <a:lnTo>
                    <a:pt x="3971" y="6942"/>
                  </a:lnTo>
                  <a:lnTo>
                    <a:pt x="3971" y="8763"/>
                  </a:lnTo>
                  <a:cubicBezTo>
                    <a:pt x="3436" y="9061"/>
                    <a:pt x="3305" y="9168"/>
                    <a:pt x="3031" y="9263"/>
                  </a:cubicBezTo>
                  <a:cubicBezTo>
                    <a:pt x="2947" y="9287"/>
                    <a:pt x="2900" y="9382"/>
                    <a:pt x="2912" y="9466"/>
                  </a:cubicBezTo>
                  <a:cubicBezTo>
                    <a:pt x="2943" y="9549"/>
                    <a:pt x="3011" y="9587"/>
                    <a:pt x="3091" y="9587"/>
                  </a:cubicBezTo>
                  <a:cubicBezTo>
                    <a:pt x="3103" y="9587"/>
                    <a:pt x="3114" y="9586"/>
                    <a:pt x="3126" y="9585"/>
                  </a:cubicBezTo>
                  <a:cubicBezTo>
                    <a:pt x="3436" y="9501"/>
                    <a:pt x="3578" y="9359"/>
                    <a:pt x="3959" y="9168"/>
                  </a:cubicBezTo>
                  <a:lnTo>
                    <a:pt x="3959" y="9680"/>
                  </a:lnTo>
                  <a:cubicBezTo>
                    <a:pt x="3959" y="10752"/>
                    <a:pt x="4817" y="11609"/>
                    <a:pt x="5888" y="11609"/>
                  </a:cubicBezTo>
                  <a:cubicBezTo>
                    <a:pt x="6960" y="11609"/>
                    <a:pt x="7829" y="10752"/>
                    <a:pt x="7829" y="9680"/>
                  </a:cubicBezTo>
                  <a:lnTo>
                    <a:pt x="7829" y="9168"/>
                  </a:lnTo>
                  <a:cubicBezTo>
                    <a:pt x="8317" y="9454"/>
                    <a:pt x="8627" y="9680"/>
                    <a:pt x="9222" y="9680"/>
                  </a:cubicBezTo>
                  <a:cubicBezTo>
                    <a:pt x="9555" y="9680"/>
                    <a:pt x="9865" y="9597"/>
                    <a:pt x="10151" y="9442"/>
                  </a:cubicBezTo>
                  <a:cubicBezTo>
                    <a:pt x="10315" y="9597"/>
                    <a:pt x="10543" y="9696"/>
                    <a:pt x="10788" y="9696"/>
                  </a:cubicBezTo>
                  <a:cubicBezTo>
                    <a:pt x="10845" y="9696"/>
                    <a:pt x="10902" y="9691"/>
                    <a:pt x="10960" y="9680"/>
                  </a:cubicBezTo>
                  <a:cubicBezTo>
                    <a:pt x="11865" y="9466"/>
                    <a:pt x="12008" y="8263"/>
                    <a:pt x="11175" y="7894"/>
                  </a:cubicBezTo>
                  <a:cubicBezTo>
                    <a:pt x="11246" y="7156"/>
                    <a:pt x="10889" y="6406"/>
                    <a:pt x="10210" y="6013"/>
                  </a:cubicBezTo>
                  <a:cubicBezTo>
                    <a:pt x="9972" y="5882"/>
                    <a:pt x="10044" y="5918"/>
                    <a:pt x="9805" y="5775"/>
                  </a:cubicBezTo>
                  <a:lnTo>
                    <a:pt x="10210" y="5537"/>
                  </a:lnTo>
                  <a:cubicBezTo>
                    <a:pt x="11127" y="5001"/>
                    <a:pt x="11460" y="3810"/>
                    <a:pt x="10925" y="2882"/>
                  </a:cubicBezTo>
                  <a:cubicBezTo>
                    <a:pt x="10579" y="2286"/>
                    <a:pt x="9924" y="1917"/>
                    <a:pt x="9246" y="1917"/>
                  </a:cubicBezTo>
                  <a:cubicBezTo>
                    <a:pt x="8531" y="1917"/>
                    <a:pt x="8139" y="2286"/>
                    <a:pt x="7841" y="2429"/>
                  </a:cubicBezTo>
                  <a:cubicBezTo>
                    <a:pt x="7829" y="2012"/>
                    <a:pt x="7865" y="1810"/>
                    <a:pt x="7793" y="1489"/>
                  </a:cubicBezTo>
                  <a:cubicBezTo>
                    <a:pt x="7783" y="1408"/>
                    <a:pt x="7704" y="1352"/>
                    <a:pt x="7629" y="1352"/>
                  </a:cubicBezTo>
                  <a:cubicBezTo>
                    <a:pt x="7616" y="1352"/>
                    <a:pt x="7603" y="1354"/>
                    <a:pt x="7591" y="1358"/>
                  </a:cubicBezTo>
                  <a:cubicBezTo>
                    <a:pt x="7496" y="1369"/>
                    <a:pt x="7436" y="1477"/>
                    <a:pt x="7448" y="1560"/>
                  </a:cubicBezTo>
                  <a:cubicBezTo>
                    <a:pt x="7507" y="1834"/>
                    <a:pt x="7484" y="1989"/>
                    <a:pt x="7496" y="2620"/>
                  </a:cubicBezTo>
                  <a:lnTo>
                    <a:pt x="5900" y="3525"/>
                  </a:lnTo>
                  <a:lnTo>
                    <a:pt x="4317" y="2620"/>
                  </a:lnTo>
                  <a:lnTo>
                    <a:pt x="4317" y="1941"/>
                  </a:lnTo>
                  <a:cubicBezTo>
                    <a:pt x="4317" y="1060"/>
                    <a:pt x="5031" y="346"/>
                    <a:pt x="5900" y="346"/>
                  </a:cubicBezTo>
                  <a:cubicBezTo>
                    <a:pt x="6424" y="346"/>
                    <a:pt x="6912" y="596"/>
                    <a:pt x="7210" y="1024"/>
                  </a:cubicBezTo>
                  <a:cubicBezTo>
                    <a:pt x="7246" y="1075"/>
                    <a:pt x="7301" y="1100"/>
                    <a:pt x="7354" y="1100"/>
                  </a:cubicBezTo>
                  <a:cubicBezTo>
                    <a:pt x="7388" y="1100"/>
                    <a:pt x="7420" y="1090"/>
                    <a:pt x="7448" y="1072"/>
                  </a:cubicBezTo>
                  <a:cubicBezTo>
                    <a:pt x="7531" y="1012"/>
                    <a:pt x="7543" y="905"/>
                    <a:pt x="7496" y="834"/>
                  </a:cubicBezTo>
                  <a:cubicBezTo>
                    <a:pt x="7138" y="310"/>
                    <a:pt x="6543" y="0"/>
                    <a:pt x="590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chemeClr val="lt2"/>
                </a:solidFill>
              </a:endParaRPr>
            </a:p>
          </p:txBody>
        </p:sp>
      </p:grpSp>
      <p:sp>
        <p:nvSpPr>
          <p:cNvPr id="387" name="Google Shape;387;p4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42"/>
          <p:cNvSpPr txBox="1">
            <a:spLocks noGrp="1"/>
          </p:cNvSpPr>
          <p:nvPr>
            <p:ph type="title"/>
          </p:nvPr>
        </p:nvSpPr>
        <p:spPr>
          <a:xfrm>
            <a:off x="888100" y="372750"/>
            <a:ext cx="4991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Title: Benchmark data set for breast cancer associated genes.</a:t>
            </a:r>
            <a:r>
              <a:rPr lang="en" baseline="-25000"/>
              <a:t>[1]</a:t>
            </a:r>
            <a:endParaRPr baseline="-25000"/>
          </a:p>
        </p:txBody>
      </p:sp>
      <p:sp>
        <p:nvSpPr>
          <p:cNvPr id="393" name="Google Shape;393;p42"/>
          <p:cNvSpPr txBox="1">
            <a:spLocks noGrp="1"/>
          </p:cNvSpPr>
          <p:nvPr>
            <p:ph type="subTitle" idx="1"/>
          </p:nvPr>
        </p:nvSpPr>
        <p:spPr>
          <a:xfrm>
            <a:off x="713225" y="1973850"/>
            <a:ext cx="4758000" cy="196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❏"/>
            </a:pPr>
            <a:r>
              <a:rPr lang="en" sz="1500"/>
              <a:t>12565 records were processed</a:t>
            </a:r>
            <a:endParaRPr sz="1500"/>
          </a:p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❏"/>
            </a:pPr>
            <a:r>
              <a:rPr lang="en" sz="1500"/>
              <a:t>Raw data were collected From HuGE Literature Finder</a:t>
            </a:r>
            <a:endParaRPr sz="1500"/>
          </a:p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❏"/>
            </a:pPr>
            <a:r>
              <a:rPr lang="en" sz="1500"/>
              <a:t>EDirect Tool was used to separate PubMeds </a:t>
            </a:r>
            <a:endParaRPr sz="1500"/>
          </a:p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❏"/>
            </a:pPr>
            <a:r>
              <a:rPr lang="en" sz="1500"/>
              <a:t>Double Cross Validation were applied</a:t>
            </a:r>
            <a:endParaRPr sz="1500"/>
          </a:p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❏"/>
            </a:pPr>
            <a:r>
              <a:rPr lang="en" sz="1500"/>
              <a:t>The benchmark Dataset was achieved</a:t>
            </a:r>
            <a:endParaRPr sz="1500"/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F1F1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94" name="Google Shape;394;p42"/>
          <p:cNvSpPr txBox="1"/>
          <p:nvPr/>
        </p:nvSpPr>
        <p:spPr>
          <a:xfrm>
            <a:off x="5762750" y="1107375"/>
            <a:ext cx="2797500" cy="25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mbay"/>
              <a:ea typeface="Cambay"/>
              <a:cs typeface="Cambay"/>
              <a:sym typeface="Cambay"/>
            </a:endParaRPr>
          </a:p>
        </p:txBody>
      </p:sp>
      <p:pic>
        <p:nvPicPr>
          <p:cNvPr id="395" name="Google Shape;395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94525" y="1215100"/>
            <a:ext cx="3584400" cy="3370500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p4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43"/>
          <p:cNvSpPr txBox="1">
            <a:spLocks noGrp="1"/>
          </p:cNvSpPr>
          <p:nvPr>
            <p:ph type="title"/>
          </p:nvPr>
        </p:nvSpPr>
        <p:spPr>
          <a:xfrm>
            <a:off x="888050" y="452850"/>
            <a:ext cx="6586800" cy="265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Title: Benchmarking network propagation methods for disease gene identification.</a:t>
            </a:r>
            <a:r>
              <a:rPr lang="en" baseline="-25000"/>
              <a:t>[2]</a:t>
            </a:r>
            <a:endParaRPr baseline="-25000"/>
          </a:p>
        </p:txBody>
      </p:sp>
      <p:sp>
        <p:nvSpPr>
          <p:cNvPr id="402" name="Google Shape;402;p43"/>
          <p:cNvSpPr txBox="1">
            <a:spLocks noGrp="1"/>
          </p:cNvSpPr>
          <p:nvPr>
            <p:ph type="subTitle" idx="1"/>
          </p:nvPr>
        </p:nvSpPr>
        <p:spPr>
          <a:xfrm>
            <a:off x="742375" y="2126825"/>
            <a:ext cx="7089600" cy="20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mbay"/>
              <a:buChar char="❏"/>
            </a:pPr>
            <a:r>
              <a:rPr lang="en" sz="1500"/>
              <a:t>Identify genes for targeted drug treatment </a:t>
            </a:r>
            <a:endParaRPr sz="1500"/>
          </a:p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❏"/>
            </a:pPr>
            <a:r>
              <a:rPr lang="en" sz="1500"/>
              <a:t>Data Source is OpenTargets database</a:t>
            </a:r>
            <a:endParaRPr sz="1500"/>
          </a:p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mbay"/>
              <a:buChar char="❏"/>
            </a:pPr>
            <a:r>
              <a:rPr lang="en" sz="1500"/>
              <a:t>12 specialized computer algorithms were used across 22 common diseases</a:t>
            </a:r>
            <a:endParaRPr sz="1500"/>
          </a:p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mbay"/>
              <a:buChar char="❏"/>
            </a:pPr>
            <a:r>
              <a:rPr lang="en" sz="1500"/>
              <a:t>Six different measures used to evaluate algorithm efficacy.</a:t>
            </a:r>
            <a:endParaRPr sz="1500"/>
          </a:p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mbay"/>
              <a:buChar char="❏"/>
            </a:pPr>
            <a:r>
              <a:rPr lang="en" sz="1500"/>
              <a:t>Cross-validation were employed to ensure reliability of results</a:t>
            </a:r>
            <a:endParaRPr sz="1500"/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F1F1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03" name="Google Shape;403;p4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44"/>
          <p:cNvSpPr txBox="1">
            <a:spLocks noGrp="1"/>
          </p:cNvSpPr>
          <p:nvPr>
            <p:ph type="title"/>
          </p:nvPr>
        </p:nvSpPr>
        <p:spPr>
          <a:xfrm>
            <a:off x="917175" y="612350"/>
            <a:ext cx="7416000" cy="13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Title: Genomic variant benchmark: if you cannot measure it, you cannot improve it.</a:t>
            </a:r>
            <a:r>
              <a:rPr lang="en" baseline="-25000"/>
              <a:t>[3]</a:t>
            </a:r>
            <a:endParaRPr baseline="-25000"/>
          </a:p>
        </p:txBody>
      </p:sp>
      <p:sp>
        <p:nvSpPr>
          <p:cNvPr id="409" name="Google Shape;409;p44"/>
          <p:cNvSpPr txBox="1">
            <a:spLocks noGrp="1"/>
          </p:cNvSpPr>
          <p:nvPr>
            <p:ph type="subTitle" idx="1"/>
          </p:nvPr>
        </p:nvSpPr>
        <p:spPr>
          <a:xfrm>
            <a:off x="742375" y="2126825"/>
            <a:ext cx="7818000" cy="224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mbay"/>
              <a:buChar char="❏"/>
            </a:pPr>
            <a:r>
              <a:rPr lang="en" sz="1500"/>
              <a:t>Crucial for evaluating variant caller accuracy in genomics research  </a:t>
            </a:r>
            <a:endParaRPr sz="1500"/>
          </a:p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mbay"/>
              <a:buChar char="❏"/>
            </a:pPr>
            <a:r>
              <a:rPr lang="en" sz="1500"/>
              <a:t>Dataset Created using diverse sequencing technologies</a:t>
            </a:r>
            <a:endParaRPr sz="1500"/>
          </a:p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mbay"/>
              <a:buChar char="❏"/>
            </a:pPr>
            <a:r>
              <a:rPr lang="en" sz="1500"/>
              <a:t>Establishes pipelines, fosters new sequencing approaches</a:t>
            </a:r>
            <a:endParaRPr sz="1500"/>
          </a:p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mbay"/>
              <a:buChar char="❏"/>
            </a:pPr>
            <a:r>
              <a:rPr lang="en" sz="1500"/>
              <a:t>Short-read technologies widely used but have limitations</a:t>
            </a:r>
            <a:endParaRPr sz="1500"/>
          </a:p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mbay"/>
              <a:buChar char="❏"/>
            </a:pPr>
            <a:r>
              <a:rPr lang="en" sz="1500"/>
              <a:t>Long-read sequencing used for detecting previously undetected SVs</a:t>
            </a:r>
            <a:endParaRPr sz="1500"/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F1F1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10" name="Google Shape;410;p4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45"/>
          <p:cNvSpPr txBox="1">
            <a:spLocks noGrp="1"/>
          </p:cNvSpPr>
          <p:nvPr>
            <p:ph type="title"/>
          </p:nvPr>
        </p:nvSpPr>
        <p:spPr>
          <a:xfrm>
            <a:off x="720000" y="4887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Steps of benchmarking</a:t>
            </a:r>
            <a:endParaRPr/>
          </a:p>
        </p:txBody>
      </p:sp>
      <p:grpSp>
        <p:nvGrpSpPr>
          <p:cNvPr id="416" name="Google Shape;416;p45"/>
          <p:cNvGrpSpPr/>
          <p:nvPr/>
        </p:nvGrpSpPr>
        <p:grpSpPr>
          <a:xfrm>
            <a:off x="4703079" y="539587"/>
            <a:ext cx="1394762" cy="677197"/>
            <a:chOff x="732422" y="2990152"/>
            <a:chExt cx="1337773" cy="572102"/>
          </a:xfrm>
        </p:grpSpPr>
        <p:sp>
          <p:nvSpPr>
            <p:cNvPr id="417" name="Google Shape;417;p45"/>
            <p:cNvSpPr/>
            <p:nvPr/>
          </p:nvSpPr>
          <p:spPr>
            <a:xfrm>
              <a:off x="923705" y="3182595"/>
              <a:ext cx="380762" cy="379464"/>
            </a:xfrm>
            <a:custGeom>
              <a:avLst/>
              <a:gdLst/>
              <a:ahLst/>
              <a:cxnLst/>
              <a:rect l="l" t="t" r="r" b="b"/>
              <a:pathLst>
                <a:path w="33153" h="33040" extrusionOk="0">
                  <a:moveTo>
                    <a:pt x="16576" y="1"/>
                  </a:moveTo>
                  <a:cubicBezTo>
                    <a:pt x="16428" y="1"/>
                    <a:pt x="16280" y="57"/>
                    <a:pt x="16167" y="170"/>
                  </a:cubicBezTo>
                  <a:lnTo>
                    <a:pt x="9658" y="6680"/>
                  </a:lnTo>
                  <a:cubicBezTo>
                    <a:pt x="9434" y="6906"/>
                    <a:pt x="9434" y="7272"/>
                    <a:pt x="9658" y="7495"/>
                  </a:cubicBezTo>
                  <a:lnTo>
                    <a:pt x="9729" y="7566"/>
                  </a:lnTo>
                  <a:cubicBezTo>
                    <a:pt x="9955" y="7789"/>
                    <a:pt x="10395" y="8000"/>
                    <a:pt x="10712" y="8032"/>
                  </a:cubicBezTo>
                  <a:cubicBezTo>
                    <a:pt x="10712" y="8032"/>
                    <a:pt x="11595" y="8116"/>
                    <a:pt x="12145" y="8663"/>
                  </a:cubicBezTo>
                  <a:cubicBezTo>
                    <a:pt x="13090" y="9608"/>
                    <a:pt x="13090" y="11141"/>
                    <a:pt x="12142" y="12089"/>
                  </a:cubicBezTo>
                  <a:cubicBezTo>
                    <a:pt x="11670" y="12562"/>
                    <a:pt x="11050" y="12798"/>
                    <a:pt x="10431" y="12798"/>
                  </a:cubicBezTo>
                  <a:cubicBezTo>
                    <a:pt x="9811" y="12798"/>
                    <a:pt x="9192" y="12562"/>
                    <a:pt x="8719" y="12089"/>
                  </a:cubicBezTo>
                  <a:cubicBezTo>
                    <a:pt x="8173" y="11539"/>
                    <a:pt x="8085" y="10656"/>
                    <a:pt x="8085" y="10656"/>
                  </a:cubicBezTo>
                  <a:cubicBezTo>
                    <a:pt x="8053" y="10339"/>
                    <a:pt x="7846" y="9899"/>
                    <a:pt x="7623" y="9672"/>
                  </a:cubicBezTo>
                  <a:lnTo>
                    <a:pt x="7551" y="9604"/>
                  </a:lnTo>
                  <a:cubicBezTo>
                    <a:pt x="7438" y="9491"/>
                    <a:pt x="7290" y="9435"/>
                    <a:pt x="7143" y="9435"/>
                  </a:cubicBezTo>
                  <a:cubicBezTo>
                    <a:pt x="6995" y="9435"/>
                    <a:pt x="6848" y="9491"/>
                    <a:pt x="6736" y="9604"/>
                  </a:cubicBezTo>
                  <a:lnTo>
                    <a:pt x="223" y="16111"/>
                  </a:lnTo>
                  <a:cubicBezTo>
                    <a:pt x="0" y="16337"/>
                    <a:pt x="0" y="16703"/>
                    <a:pt x="223" y="16929"/>
                  </a:cubicBezTo>
                  <a:lnTo>
                    <a:pt x="6733" y="23439"/>
                  </a:lnTo>
                  <a:cubicBezTo>
                    <a:pt x="6846" y="23550"/>
                    <a:pt x="6994" y="23606"/>
                    <a:pt x="7142" y="23606"/>
                  </a:cubicBezTo>
                  <a:cubicBezTo>
                    <a:pt x="7290" y="23606"/>
                    <a:pt x="7438" y="23550"/>
                    <a:pt x="7551" y="23439"/>
                  </a:cubicBezTo>
                  <a:lnTo>
                    <a:pt x="7623" y="23364"/>
                  </a:lnTo>
                  <a:cubicBezTo>
                    <a:pt x="7849" y="23141"/>
                    <a:pt x="8056" y="22698"/>
                    <a:pt x="8088" y="22381"/>
                  </a:cubicBezTo>
                  <a:cubicBezTo>
                    <a:pt x="8088" y="22381"/>
                    <a:pt x="8173" y="21497"/>
                    <a:pt x="8719" y="20951"/>
                  </a:cubicBezTo>
                  <a:cubicBezTo>
                    <a:pt x="9194" y="20469"/>
                    <a:pt x="9820" y="20228"/>
                    <a:pt x="10446" y="20228"/>
                  </a:cubicBezTo>
                  <a:cubicBezTo>
                    <a:pt x="11066" y="20228"/>
                    <a:pt x="11685" y="20465"/>
                    <a:pt x="12158" y="20938"/>
                  </a:cubicBezTo>
                  <a:cubicBezTo>
                    <a:pt x="13110" y="21889"/>
                    <a:pt x="13103" y="23432"/>
                    <a:pt x="12145" y="24374"/>
                  </a:cubicBezTo>
                  <a:cubicBezTo>
                    <a:pt x="11599" y="24924"/>
                    <a:pt x="10715" y="25008"/>
                    <a:pt x="10715" y="25008"/>
                  </a:cubicBezTo>
                  <a:cubicBezTo>
                    <a:pt x="10398" y="25040"/>
                    <a:pt x="9955" y="25250"/>
                    <a:pt x="9732" y="25474"/>
                  </a:cubicBezTo>
                  <a:lnTo>
                    <a:pt x="9658" y="25545"/>
                  </a:lnTo>
                  <a:cubicBezTo>
                    <a:pt x="9434" y="25771"/>
                    <a:pt x="9434" y="26137"/>
                    <a:pt x="9658" y="26363"/>
                  </a:cubicBezTo>
                  <a:lnTo>
                    <a:pt x="16167" y="32869"/>
                  </a:lnTo>
                  <a:cubicBezTo>
                    <a:pt x="16280" y="32983"/>
                    <a:pt x="16428" y="33039"/>
                    <a:pt x="16576" y="33039"/>
                  </a:cubicBezTo>
                  <a:cubicBezTo>
                    <a:pt x="16724" y="33039"/>
                    <a:pt x="16872" y="32983"/>
                    <a:pt x="16985" y="32869"/>
                  </a:cubicBezTo>
                  <a:lnTo>
                    <a:pt x="23492" y="26363"/>
                  </a:lnTo>
                  <a:cubicBezTo>
                    <a:pt x="23605" y="26252"/>
                    <a:pt x="23753" y="26196"/>
                    <a:pt x="23901" y="26196"/>
                  </a:cubicBezTo>
                  <a:cubicBezTo>
                    <a:pt x="24049" y="26196"/>
                    <a:pt x="24197" y="26252"/>
                    <a:pt x="24310" y="26363"/>
                  </a:cubicBezTo>
                  <a:lnTo>
                    <a:pt x="24313" y="26370"/>
                  </a:lnTo>
                  <a:cubicBezTo>
                    <a:pt x="24540" y="26593"/>
                    <a:pt x="24750" y="27036"/>
                    <a:pt x="24779" y="27353"/>
                  </a:cubicBezTo>
                  <a:cubicBezTo>
                    <a:pt x="24779" y="27353"/>
                    <a:pt x="24867" y="28237"/>
                    <a:pt x="25413" y="28783"/>
                  </a:cubicBezTo>
                  <a:cubicBezTo>
                    <a:pt x="25888" y="29265"/>
                    <a:pt x="26514" y="29506"/>
                    <a:pt x="27140" y="29506"/>
                  </a:cubicBezTo>
                  <a:cubicBezTo>
                    <a:pt x="27759" y="29506"/>
                    <a:pt x="28378" y="29269"/>
                    <a:pt x="28849" y="28796"/>
                  </a:cubicBezTo>
                  <a:cubicBezTo>
                    <a:pt x="29800" y="27845"/>
                    <a:pt x="29797" y="26302"/>
                    <a:pt x="28840" y="25357"/>
                  </a:cubicBezTo>
                  <a:cubicBezTo>
                    <a:pt x="28290" y="24810"/>
                    <a:pt x="27406" y="24726"/>
                    <a:pt x="27406" y="24726"/>
                  </a:cubicBezTo>
                  <a:cubicBezTo>
                    <a:pt x="27089" y="24694"/>
                    <a:pt x="26646" y="24487"/>
                    <a:pt x="26423" y="24260"/>
                  </a:cubicBezTo>
                  <a:lnTo>
                    <a:pt x="26420" y="24257"/>
                  </a:lnTo>
                  <a:cubicBezTo>
                    <a:pt x="26193" y="24031"/>
                    <a:pt x="26193" y="23665"/>
                    <a:pt x="26420" y="23439"/>
                  </a:cubicBezTo>
                  <a:lnTo>
                    <a:pt x="32926" y="16929"/>
                  </a:lnTo>
                  <a:cubicBezTo>
                    <a:pt x="33152" y="16703"/>
                    <a:pt x="33152" y="16337"/>
                    <a:pt x="32926" y="16111"/>
                  </a:cubicBezTo>
                  <a:lnTo>
                    <a:pt x="26420" y="9604"/>
                  </a:lnTo>
                  <a:cubicBezTo>
                    <a:pt x="26193" y="9378"/>
                    <a:pt x="26193" y="9012"/>
                    <a:pt x="26420" y="8786"/>
                  </a:cubicBezTo>
                  <a:lnTo>
                    <a:pt x="26533" y="8669"/>
                  </a:lnTo>
                  <a:cubicBezTo>
                    <a:pt x="26759" y="8446"/>
                    <a:pt x="27202" y="8236"/>
                    <a:pt x="27516" y="8207"/>
                  </a:cubicBezTo>
                  <a:cubicBezTo>
                    <a:pt x="27516" y="8207"/>
                    <a:pt x="28403" y="8119"/>
                    <a:pt x="28950" y="7573"/>
                  </a:cubicBezTo>
                  <a:cubicBezTo>
                    <a:pt x="29894" y="6628"/>
                    <a:pt x="29894" y="5094"/>
                    <a:pt x="28950" y="4147"/>
                  </a:cubicBezTo>
                  <a:cubicBezTo>
                    <a:pt x="28477" y="3674"/>
                    <a:pt x="27858" y="3438"/>
                    <a:pt x="27238" y="3438"/>
                  </a:cubicBezTo>
                  <a:cubicBezTo>
                    <a:pt x="26618" y="3438"/>
                    <a:pt x="25997" y="3674"/>
                    <a:pt x="25523" y="4147"/>
                  </a:cubicBezTo>
                  <a:cubicBezTo>
                    <a:pt x="24977" y="4697"/>
                    <a:pt x="24892" y="5580"/>
                    <a:pt x="24892" y="5580"/>
                  </a:cubicBezTo>
                  <a:cubicBezTo>
                    <a:pt x="24860" y="5894"/>
                    <a:pt x="24650" y="6337"/>
                    <a:pt x="24427" y="6563"/>
                  </a:cubicBezTo>
                  <a:lnTo>
                    <a:pt x="24310" y="6680"/>
                  </a:lnTo>
                  <a:cubicBezTo>
                    <a:pt x="24197" y="6791"/>
                    <a:pt x="24049" y="6847"/>
                    <a:pt x="23901" y="6847"/>
                  </a:cubicBezTo>
                  <a:cubicBezTo>
                    <a:pt x="23753" y="6847"/>
                    <a:pt x="23605" y="6791"/>
                    <a:pt x="23492" y="6680"/>
                  </a:cubicBezTo>
                  <a:lnTo>
                    <a:pt x="16985" y="170"/>
                  </a:lnTo>
                  <a:cubicBezTo>
                    <a:pt x="16872" y="57"/>
                    <a:pt x="16724" y="1"/>
                    <a:pt x="16576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D6DB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418" name="Google Shape;418;p45"/>
            <p:cNvSpPr/>
            <p:nvPr/>
          </p:nvSpPr>
          <p:spPr>
            <a:xfrm>
              <a:off x="1309210" y="3183709"/>
              <a:ext cx="378534" cy="377248"/>
            </a:xfrm>
            <a:custGeom>
              <a:avLst/>
              <a:gdLst/>
              <a:ahLst/>
              <a:cxnLst/>
              <a:rect l="l" t="t" r="r" b="b"/>
              <a:pathLst>
                <a:path w="32959" h="32847" extrusionOk="0">
                  <a:moveTo>
                    <a:pt x="16480" y="1"/>
                  </a:moveTo>
                  <a:cubicBezTo>
                    <a:pt x="16334" y="1"/>
                    <a:pt x="16186" y="57"/>
                    <a:pt x="16073" y="170"/>
                  </a:cubicBezTo>
                  <a:lnTo>
                    <a:pt x="9603" y="6641"/>
                  </a:lnTo>
                  <a:cubicBezTo>
                    <a:pt x="9491" y="6753"/>
                    <a:pt x="9345" y="6808"/>
                    <a:pt x="9198" y="6808"/>
                  </a:cubicBezTo>
                  <a:cubicBezTo>
                    <a:pt x="9051" y="6808"/>
                    <a:pt x="8904" y="6753"/>
                    <a:pt x="8791" y="6641"/>
                  </a:cubicBezTo>
                  <a:lnTo>
                    <a:pt x="8677" y="6525"/>
                  </a:lnTo>
                  <a:cubicBezTo>
                    <a:pt x="8454" y="6301"/>
                    <a:pt x="8244" y="5861"/>
                    <a:pt x="8215" y="5547"/>
                  </a:cubicBezTo>
                  <a:cubicBezTo>
                    <a:pt x="8215" y="5547"/>
                    <a:pt x="8127" y="4667"/>
                    <a:pt x="7584" y="4124"/>
                  </a:cubicBezTo>
                  <a:cubicBezTo>
                    <a:pt x="7113" y="3653"/>
                    <a:pt x="6497" y="3418"/>
                    <a:pt x="5880" y="3418"/>
                  </a:cubicBezTo>
                  <a:cubicBezTo>
                    <a:pt x="5264" y="3418"/>
                    <a:pt x="4648" y="3653"/>
                    <a:pt x="4177" y="4124"/>
                  </a:cubicBezTo>
                  <a:cubicBezTo>
                    <a:pt x="3236" y="5065"/>
                    <a:pt x="3236" y="6589"/>
                    <a:pt x="4177" y="7531"/>
                  </a:cubicBezTo>
                  <a:cubicBezTo>
                    <a:pt x="4721" y="8074"/>
                    <a:pt x="5601" y="8158"/>
                    <a:pt x="5601" y="8158"/>
                  </a:cubicBezTo>
                  <a:cubicBezTo>
                    <a:pt x="5914" y="8191"/>
                    <a:pt x="6354" y="8398"/>
                    <a:pt x="6578" y="8621"/>
                  </a:cubicBezTo>
                  <a:lnTo>
                    <a:pt x="6694" y="8737"/>
                  </a:lnTo>
                  <a:cubicBezTo>
                    <a:pt x="6917" y="8961"/>
                    <a:pt x="6917" y="9323"/>
                    <a:pt x="6694" y="9550"/>
                  </a:cubicBezTo>
                  <a:lnTo>
                    <a:pt x="223" y="16020"/>
                  </a:lnTo>
                  <a:cubicBezTo>
                    <a:pt x="0" y="16243"/>
                    <a:pt x="0" y="16606"/>
                    <a:pt x="223" y="16832"/>
                  </a:cubicBezTo>
                  <a:lnTo>
                    <a:pt x="6694" y="23300"/>
                  </a:lnTo>
                  <a:cubicBezTo>
                    <a:pt x="6807" y="23411"/>
                    <a:pt x="6954" y="23467"/>
                    <a:pt x="7102" y="23467"/>
                  </a:cubicBezTo>
                  <a:cubicBezTo>
                    <a:pt x="7249" y="23467"/>
                    <a:pt x="7396" y="23411"/>
                    <a:pt x="7509" y="23300"/>
                  </a:cubicBezTo>
                  <a:lnTo>
                    <a:pt x="7577" y="23232"/>
                  </a:lnTo>
                  <a:cubicBezTo>
                    <a:pt x="7801" y="23008"/>
                    <a:pt x="8008" y="22568"/>
                    <a:pt x="8040" y="22255"/>
                  </a:cubicBezTo>
                  <a:cubicBezTo>
                    <a:pt x="8040" y="22255"/>
                    <a:pt x="8124" y="21375"/>
                    <a:pt x="8668" y="20831"/>
                  </a:cubicBezTo>
                  <a:cubicBezTo>
                    <a:pt x="9138" y="20360"/>
                    <a:pt x="9755" y="20125"/>
                    <a:pt x="10371" y="20125"/>
                  </a:cubicBezTo>
                  <a:cubicBezTo>
                    <a:pt x="10987" y="20125"/>
                    <a:pt x="11604" y="20360"/>
                    <a:pt x="12074" y="20831"/>
                  </a:cubicBezTo>
                  <a:cubicBezTo>
                    <a:pt x="13013" y="21769"/>
                    <a:pt x="13013" y="23296"/>
                    <a:pt x="12074" y="24235"/>
                  </a:cubicBezTo>
                  <a:cubicBezTo>
                    <a:pt x="11528" y="24781"/>
                    <a:pt x="10651" y="24865"/>
                    <a:pt x="10651" y="24865"/>
                  </a:cubicBezTo>
                  <a:cubicBezTo>
                    <a:pt x="10337" y="24895"/>
                    <a:pt x="9897" y="25105"/>
                    <a:pt x="9674" y="25328"/>
                  </a:cubicBezTo>
                  <a:lnTo>
                    <a:pt x="9603" y="25396"/>
                  </a:lnTo>
                  <a:cubicBezTo>
                    <a:pt x="9379" y="25619"/>
                    <a:pt x="9379" y="25985"/>
                    <a:pt x="9603" y="26208"/>
                  </a:cubicBezTo>
                  <a:lnTo>
                    <a:pt x="16073" y="32679"/>
                  </a:lnTo>
                  <a:cubicBezTo>
                    <a:pt x="16186" y="32790"/>
                    <a:pt x="16334" y="32846"/>
                    <a:pt x="16480" y="32846"/>
                  </a:cubicBezTo>
                  <a:cubicBezTo>
                    <a:pt x="16627" y="32846"/>
                    <a:pt x="16774" y="32790"/>
                    <a:pt x="16885" y="32679"/>
                  </a:cubicBezTo>
                  <a:lnTo>
                    <a:pt x="23356" y="26208"/>
                  </a:lnTo>
                  <a:cubicBezTo>
                    <a:pt x="23582" y="25985"/>
                    <a:pt x="23582" y="25619"/>
                    <a:pt x="23356" y="25396"/>
                  </a:cubicBezTo>
                  <a:lnTo>
                    <a:pt x="23285" y="25325"/>
                  </a:lnTo>
                  <a:cubicBezTo>
                    <a:pt x="23061" y="25102"/>
                    <a:pt x="22621" y="24895"/>
                    <a:pt x="22308" y="24862"/>
                  </a:cubicBezTo>
                  <a:cubicBezTo>
                    <a:pt x="22308" y="24862"/>
                    <a:pt x="21428" y="24778"/>
                    <a:pt x="20884" y="24235"/>
                  </a:cubicBezTo>
                  <a:cubicBezTo>
                    <a:pt x="19962" y="23290"/>
                    <a:pt x="19972" y="21779"/>
                    <a:pt x="20903" y="20847"/>
                  </a:cubicBezTo>
                  <a:cubicBezTo>
                    <a:pt x="21375" y="20378"/>
                    <a:pt x="21991" y="20142"/>
                    <a:pt x="22608" y="20142"/>
                  </a:cubicBezTo>
                  <a:cubicBezTo>
                    <a:pt x="23215" y="20142"/>
                    <a:pt x="23822" y="20370"/>
                    <a:pt x="24291" y="20828"/>
                  </a:cubicBezTo>
                  <a:cubicBezTo>
                    <a:pt x="24834" y="21371"/>
                    <a:pt x="24918" y="22251"/>
                    <a:pt x="24918" y="22251"/>
                  </a:cubicBezTo>
                  <a:cubicBezTo>
                    <a:pt x="24951" y="22565"/>
                    <a:pt x="25158" y="23005"/>
                    <a:pt x="25381" y="23228"/>
                  </a:cubicBezTo>
                  <a:lnTo>
                    <a:pt x="25452" y="23300"/>
                  </a:lnTo>
                  <a:cubicBezTo>
                    <a:pt x="25565" y="23411"/>
                    <a:pt x="25713" y="23467"/>
                    <a:pt x="25859" y="23467"/>
                  </a:cubicBezTo>
                  <a:cubicBezTo>
                    <a:pt x="26006" y="23467"/>
                    <a:pt x="26153" y="23411"/>
                    <a:pt x="26264" y="23300"/>
                  </a:cubicBezTo>
                  <a:lnTo>
                    <a:pt x="32735" y="16829"/>
                  </a:lnTo>
                  <a:cubicBezTo>
                    <a:pt x="32958" y="16606"/>
                    <a:pt x="32958" y="16243"/>
                    <a:pt x="32735" y="16017"/>
                  </a:cubicBezTo>
                  <a:lnTo>
                    <a:pt x="26264" y="9546"/>
                  </a:lnTo>
                  <a:cubicBezTo>
                    <a:pt x="26041" y="9323"/>
                    <a:pt x="26041" y="8961"/>
                    <a:pt x="26264" y="8734"/>
                  </a:cubicBezTo>
                  <a:lnTo>
                    <a:pt x="26271" y="8731"/>
                  </a:lnTo>
                  <a:cubicBezTo>
                    <a:pt x="26494" y="8508"/>
                    <a:pt x="26934" y="8301"/>
                    <a:pt x="27248" y="8268"/>
                  </a:cubicBezTo>
                  <a:cubicBezTo>
                    <a:pt x="27248" y="8268"/>
                    <a:pt x="28125" y="8184"/>
                    <a:pt x="28671" y="7641"/>
                  </a:cubicBezTo>
                  <a:cubicBezTo>
                    <a:pt x="29593" y="6696"/>
                    <a:pt x="29584" y="5185"/>
                    <a:pt x="28652" y="4253"/>
                  </a:cubicBezTo>
                  <a:cubicBezTo>
                    <a:pt x="28181" y="3784"/>
                    <a:pt x="27564" y="3548"/>
                    <a:pt x="26947" y="3548"/>
                  </a:cubicBezTo>
                  <a:cubicBezTo>
                    <a:pt x="26340" y="3548"/>
                    <a:pt x="25733" y="3777"/>
                    <a:pt x="25265" y="4234"/>
                  </a:cubicBezTo>
                  <a:cubicBezTo>
                    <a:pt x="24721" y="4777"/>
                    <a:pt x="24637" y="5657"/>
                    <a:pt x="24637" y="5657"/>
                  </a:cubicBezTo>
                  <a:cubicBezTo>
                    <a:pt x="24605" y="5971"/>
                    <a:pt x="24398" y="6411"/>
                    <a:pt x="24174" y="6635"/>
                  </a:cubicBezTo>
                  <a:lnTo>
                    <a:pt x="24168" y="6641"/>
                  </a:lnTo>
                  <a:cubicBezTo>
                    <a:pt x="24056" y="6753"/>
                    <a:pt x="23910" y="6808"/>
                    <a:pt x="23763" y="6808"/>
                  </a:cubicBezTo>
                  <a:cubicBezTo>
                    <a:pt x="23616" y="6808"/>
                    <a:pt x="23469" y="6753"/>
                    <a:pt x="23356" y="6641"/>
                  </a:cubicBezTo>
                  <a:lnTo>
                    <a:pt x="16885" y="170"/>
                  </a:lnTo>
                  <a:cubicBezTo>
                    <a:pt x="16774" y="57"/>
                    <a:pt x="16627" y="1"/>
                    <a:pt x="1648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419" name="Google Shape;419;p45"/>
            <p:cNvSpPr/>
            <p:nvPr/>
          </p:nvSpPr>
          <p:spPr>
            <a:xfrm>
              <a:off x="732422" y="2990152"/>
              <a:ext cx="380716" cy="379441"/>
            </a:xfrm>
            <a:custGeom>
              <a:avLst/>
              <a:gdLst/>
              <a:ahLst/>
              <a:cxnLst/>
              <a:rect l="l" t="t" r="r" b="b"/>
              <a:pathLst>
                <a:path w="33149" h="33038" extrusionOk="0">
                  <a:moveTo>
                    <a:pt x="16573" y="0"/>
                  </a:moveTo>
                  <a:cubicBezTo>
                    <a:pt x="16426" y="0"/>
                    <a:pt x="16278" y="56"/>
                    <a:pt x="16167" y="168"/>
                  </a:cubicBezTo>
                  <a:lnTo>
                    <a:pt x="9657" y="6677"/>
                  </a:lnTo>
                  <a:cubicBezTo>
                    <a:pt x="9431" y="6903"/>
                    <a:pt x="9431" y="7269"/>
                    <a:pt x="9657" y="7492"/>
                  </a:cubicBezTo>
                  <a:lnTo>
                    <a:pt x="9725" y="7563"/>
                  </a:lnTo>
                  <a:cubicBezTo>
                    <a:pt x="9952" y="7787"/>
                    <a:pt x="10395" y="7997"/>
                    <a:pt x="10709" y="8026"/>
                  </a:cubicBezTo>
                  <a:cubicBezTo>
                    <a:pt x="10709" y="8026"/>
                    <a:pt x="11592" y="8113"/>
                    <a:pt x="12142" y="8660"/>
                  </a:cubicBezTo>
                  <a:cubicBezTo>
                    <a:pt x="13087" y="9605"/>
                    <a:pt x="13087" y="11142"/>
                    <a:pt x="12142" y="12086"/>
                  </a:cubicBezTo>
                  <a:cubicBezTo>
                    <a:pt x="11669" y="12561"/>
                    <a:pt x="11049" y="12798"/>
                    <a:pt x="10429" y="12798"/>
                  </a:cubicBezTo>
                  <a:cubicBezTo>
                    <a:pt x="9809" y="12798"/>
                    <a:pt x="9189" y="12562"/>
                    <a:pt x="8716" y="12090"/>
                  </a:cubicBezTo>
                  <a:cubicBezTo>
                    <a:pt x="8169" y="11540"/>
                    <a:pt x="8082" y="10656"/>
                    <a:pt x="8082" y="10656"/>
                  </a:cubicBezTo>
                  <a:cubicBezTo>
                    <a:pt x="8053" y="10339"/>
                    <a:pt x="7842" y="9899"/>
                    <a:pt x="7619" y="9673"/>
                  </a:cubicBezTo>
                  <a:lnTo>
                    <a:pt x="7548" y="9605"/>
                  </a:lnTo>
                  <a:cubicBezTo>
                    <a:pt x="7435" y="9492"/>
                    <a:pt x="7287" y="9435"/>
                    <a:pt x="7140" y="9435"/>
                  </a:cubicBezTo>
                  <a:cubicBezTo>
                    <a:pt x="6993" y="9435"/>
                    <a:pt x="6846" y="9492"/>
                    <a:pt x="6733" y="9605"/>
                  </a:cubicBezTo>
                  <a:lnTo>
                    <a:pt x="223" y="16111"/>
                  </a:lnTo>
                  <a:cubicBezTo>
                    <a:pt x="0" y="16338"/>
                    <a:pt x="0" y="16700"/>
                    <a:pt x="223" y="16926"/>
                  </a:cubicBezTo>
                  <a:lnTo>
                    <a:pt x="6733" y="23436"/>
                  </a:lnTo>
                  <a:cubicBezTo>
                    <a:pt x="6956" y="23662"/>
                    <a:pt x="6956" y="24028"/>
                    <a:pt x="6733" y="24254"/>
                  </a:cubicBezTo>
                  <a:lnTo>
                    <a:pt x="6616" y="24368"/>
                  </a:lnTo>
                  <a:cubicBezTo>
                    <a:pt x="6390" y="24594"/>
                    <a:pt x="5950" y="24804"/>
                    <a:pt x="5633" y="24833"/>
                  </a:cubicBezTo>
                  <a:cubicBezTo>
                    <a:pt x="5633" y="24833"/>
                    <a:pt x="4749" y="24921"/>
                    <a:pt x="4199" y="25468"/>
                  </a:cubicBezTo>
                  <a:cubicBezTo>
                    <a:pt x="3255" y="26412"/>
                    <a:pt x="3255" y="27946"/>
                    <a:pt x="4199" y="28890"/>
                  </a:cubicBezTo>
                  <a:cubicBezTo>
                    <a:pt x="4673" y="29364"/>
                    <a:pt x="5294" y="29601"/>
                    <a:pt x="5914" y="29601"/>
                  </a:cubicBezTo>
                  <a:cubicBezTo>
                    <a:pt x="6534" y="29601"/>
                    <a:pt x="7153" y="29364"/>
                    <a:pt x="7626" y="28890"/>
                  </a:cubicBezTo>
                  <a:cubicBezTo>
                    <a:pt x="8172" y="28344"/>
                    <a:pt x="8260" y="27460"/>
                    <a:pt x="8260" y="27460"/>
                  </a:cubicBezTo>
                  <a:cubicBezTo>
                    <a:pt x="8289" y="27143"/>
                    <a:pt x="8499" y="26700"/>
                    <a:pt x="8726" y="26477"/>
                  </a:cubicBezTo>
                  <a:lnTo>
                    <a:pt x="8839" y="26360"/>
                  </a:lnTo>
                  <a:cubicBezTo>
                    <a:pt x="8952" y="26249"/>
                    <a:pt x="9100" y="26193"/>
                    <a:pt x="9248" y="26193"/>
                  </a:cubicBezTo>
                  <a:cubicBezTo>
                    <a:pt x="9396" y="26193"/>
                    <a:pt x="9544" y="26249"/>
                    <a:pt x="9657" y="26360"/>
                  </a:cubicBezTo>
                  <a:lnTo>
                    <a:pt x="16167" y="32870"/>
                  </a:lnTo>
                  <a:cubicBezTo>
                    <a:pt x="16278" y="32982"/>
                    <a:pt x="16426" y="33037"/>
                    <a:pt x="16573" y="33037"/>
                  </a:cubicBezTo>
                  <a:cubicBezTo>
                    <a:pt x="16721" y="33037"/>
                    <a:pt x="16869" y="32982"/>
                    <a:pt x="16982" y="32870"/>
                  </a:cubicBezTo>
                  <a:lnTo>
                    <a:pt x="23491" y="26360"/>
                  </a:lnTo>
                  <a:cubicBezTo>
                    <a:pt x="23605" y="26247"/>
                    <a:pt x="23752" y="26191"/>
                    <a:pt x="23899" y="26191"/>
                  </a:cubicBezTo>
                  <a:cubicBezTo>
                    <a:pt x="24046" y="26191"/>
                    <a:pt x="24193" y="26247"/>
                    <a:pt x="24307" y="26360"/>
                  </a:cubicBezTo>
                  <a:lnTo>
                    <a:pt x="24313" y="26364"/>
                  </a:lnTo>
                  <a:cubicBezTo>
                    <a:pt x="24536" y="26590"/>
                    <a:pt x="24747" y="27033"/>
                    <a:pt x="24776" y="27350"/>
                  </a:cubicBezTo>
                  <a:cubicBezTo>
                    <a:pt x="24776" y="27350"/>
                    <a:pt x="24863" y="28234"/>
                    <a:pt x="25410" y="28780"/>
                  </a:cubicBezTo>
                  <a:cubicBezTo>
                    <a:pt x="25885" y="29262"/>
                    <a:pt x="26511" y="29503"/>
                    <a:pt x="27137" y="29503"/>
                  </a:cubicBezTo>
                  <a:cubicBezTo>
                    <a:pt x="27756" y="29503"/>
                    <a:pt x="28376" y="29267"/>
                    <a:pt x="28849" y="28793"/>
                  </a:cubicBezTo>
                  <a:cubicBezTo>
                    <a:pt x="29800" y="27842"/>
                    <a:pt x="29794" y="26299"/>
                    <a:pt x="28836" y="25354"/>
                  </a:cubicBezTo>
                  <a:cubicBezTo>
                    <a:pt x="28289" y="24808"/>
                    <a:pt x="27403" y="24720"/>
                    <a:pt x="27403" y="24720"/>
                  </a:cubicBezTo>
                  <a:cubicBezTo>
                    <a:pt x="27089" y="24691"/>
                    <a:pt x="26646" y="24484"/>
                    <a:pt x="26419" y="24258"/>
                  </a:cubicBezTo>
                  <a:lnTo>
                    <a:pt x="26416" y="24254"/>
                  </a:lnTo>
                  <a:cubicBezTo>
                    <a:pt x="26190" y="24028"/>
                    <a:pt x="26190" y="23662"/>
                    <a:pt x="26416" y="23436"/>
                  </a:cubicBezTo>
                  <a:lnTo>
                    <a:pt x="32925" y="16926"/>
                  </a:lnTo>
                  <a:cubicBezTo>
                    <a:pt x="33149" y="16700"/>
                    <a:pt x="33149" y="16338"/>
                    <a:pt x="32925" y="16111"/>
                  </a:cubicBezTo>
                  <a:lnTo>
                    <a:pt x="26416" y="9602"/>
                  </a:lnTo>
                  <a:cubicBezTo>
                    <a:pt x="26303" y="9490"/>
                    <a:pt x="26155" y="9434"/>
                    <a:pt x="26007" y="9434"/>
                  </a:cubicBezTo>
                  <a:cubicBezTo>
                    <a:pt x="25859" y="9434"/>
                    <a:pt x="25711" y="9490"/>
                    <a:pt x="25598" y="9602"/>
                  </a:cubicBezTo>
                  <a:lnTo>
                    <a:pt x="25526" y="9673"/>
                  </a:lnTo>
                  <a:cubicBezTo>
                    <a:pt x="25303" y="9899"/>
                    <a:pt x="25093" y="10339"/>
                    <a:pt x="25064" y="10656"/>
                  </a:cubicBezTo>
                  <a:cubicBezTo>
                    <a:pt x="25064" y="10656"/>
                    <a:pt x="24976" y="11540"/>
                    <a:pt x="24430" y="12090"/>
                  </a:cubicBezTo>
                  <a:cubicBezTo>
                    <a:pt x="23953" y="12577"/>
                    <a:pt x="23323" y="12822"/>
                    <a:pt x="22693" y="12822"/>
                  </a:cubicBezTo>
                  <a:cubicBezTo>
                    <a:pt x="22073" y="12822"/>
                    <a:pt x="21454" y="12585"/>
                    <a:pt x="20981" y="12112"/>
                  </a:cubicBezTo>
                  <a:cubicBezTo>
                    <a:pt x="20026" y="11158"/>
                    <a:pt x="20036" y="9605"/>
                    <a:pt x="21003" y="8663"/>
                  </a:cubicBezTo>
                  <a:cubicBezTo>
                    <a:pt x="21550" y="8117"/>
                    <a:pt x="22437" y="8029"/>
                    <a:pt x="22437" y="8029"/>
                  </a:cubicBezTo>
                  <a:cubicBezTo>
                    <a:pt x="22750" y="8000"/>
                    <a:pt x="23194" y="7790"/>
                    <a:pt x="23420" y="7567"/>
                  </a:cubicBezTo>
                  <a:lnTo>
                    <a:pt x="23491" y="7492"/>
                  </a:lnTo>
                  <a:cubicBezTo>
                    <a:pt x="23715" y="7269"/>
                    <a:pt x="23715" y="6903"/>
                    <a:pt x="23491" y="6677"/>
                  </a:cubicBezTo>
                  <a:lnTo>
                    <a:pt x="16982" y="168"/>
                  </a:lnTo>
                  <a:cubicBezTo>
                    <a:pt x="16869" y="56"/>
                    <a:pt x="16721" y="0"/>
                    <a:pt x="16573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7994A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420" name="Google Shape;420;p45"/>
            <p:cNvSpPr/>
            <p:nvPr/>
          </p:nvSpPr>
          <p:spPr>
            <a:xfrm>
              <a:off x="1115837" y="2990152"/>
              <a:ext cx="380728" cy="379430"/>
            </a:xfrm>
            <a:custGeom>
              <a:avLst/>
              <a:gdLst/>
              <a:ahLst/>
              <a:cxnLst/>
              <a:rect l="l" t="t" r="r" b="b"/>
              <a:pathLst>
                <a:path w="33150" h="33037" extrusionOk="0">
                  <a:moveTo>
                    <a:pt x="16576" y="0"/>
                  </a:moveTo>
                  <a:cubicBezTo>
                    <a:pt x="16429" y="0"/>
                    <a:pt x="16281" y="56"/>
                    <a:pt x="16168" y="168"/>
                  </a:cubicBezTo>
                  <a:lnTo>
                    <a:pt x="9661" y="6677"/>
                  </a:lnTo>
                  <a:cubicBezTo>
                    <a:pt x="9548" y="6789"/>
                    <a:pt x="9400" y="6844"/>
                    <a:pt x="9252" y="6844"/>
                  </a:cubicBezTo>
                  <a:cubicBezTo>
                    <a:pt x="9104" y="6844"/>
                    <a:pt x="8956" y="6789"/>
                    <a:pt x="8843" y="6677"/>
                  </a:cubicBezTo>
                  <a:lnTo>
                    <a:pt x="8836" y="6670"/>
                  </a:lnTo>
                  <a:cubicBezTo>
                    <a:pt x="8613" y="6447"/>
                    <a:pt x="8403" y="6004"/>
                    <a:pt x="8374" y="5687"/>
                  </a:cubicBezTo>
                  <a:cubicBezTo>
                    <a:pt x="8374" y="5687"/>
                    <a:pt x="8286" y="4804"/>
                    <a:pt x="7740" y="4257"/>
                  </a:cubicBezTo>
                  <a:cubicBezTo>
                    <a:pt x="7263" y="3757"/>
                    <a:pt x="6626" y="3507"/>
                    <a:pt x="5987" y="3507"/>
                  </a:cubicBezTo>
                  <a:cubicBezTo>
                    <a:pt x="5368" y="3507"/>
                    <a:pt x="4749" y="3742"/>
                    <a:pt x="4275" y="4215"/>
                  </a:cubicBezTo>
                  <a:cubicBezTo>
                    <a:pt x="3314" y="5176"/>
                    <a:pt x="3330" y="6742"/>
                    <a:pt x="4313" y="7680"/>
                  </a:cubicBezTo>
                  <a:cubicBezTo>
                    <a:pt x="4860" y="8227"/>
                    <a:pt x="5747" y="8314"/>
                    <a:pt x="5747" y="8314"/>
                  </a:cubicBezTo>
                  <a:cubicBezTo>
                    <a:pt x="6061" y="8343"/>
                    <a:pt x="6504" y="8553"/>
                    <a:pt x="6730" y="8777"/>
                  </a:cubicBezTo>
                  <a:lnTo>
                    <a:pt x="6733" y="8783"/>
                  </a:lnTo>
                  <a:cubicBezTo>
                    <a:pt x="6960" y="9010"/>
                    <a:pt x="6960" y="9372"/>
                    <a:pt x="6733" y="9598"/>
                  </a:cubicBezTo>
                  <a:lnTo>
                    <a:pt x="224" y="16111"/>
                  </a:lnTo>
                  <a:cubicBezTo>
                    <a:pt x="1" y="16338"/>
                    <a:pt x="1" y="16700"/>
                    <a:pt x="224" y="16926"/>
                  </a:cubicBezTo>
                  <a:lnTo>
                    <a:pt x="6733" y="23436"/>
                  </a:lnTo>
                  <a:cubicBezTo>
                    <a:pt x="6847" y="23547"/>
                    <a:pt x="6995" y="23603"/>
                    <a:pt x="7143" y="23603"/>
                  </a:cubicBezTo>
                  <a:cubicBezTo>
                    <a:pt x="7291" y="23603"/>
                    <a:pt x="7439" y="23547"/>
                    <a:pt x="7552" y="23436"/>
                  </a:cubicBezTo>
                  <a:lnTo>
                    <a:pt x="7623" y="23365"/>
                  </a:lnTo>
                  <a:cubicBezTo>
                    <a:pt x="7846" y="23138"/>
                    <a:pt x="8057" y="22698"/>
                    <a:pt x="8086" y="22381"/>
                  </a:cubicBezTo>
                  <a:cubicBezTo>
                    <a:pt x="8086" y="22381"/>
                    <a:pt x="8173" y="21498"/>
                    <a:pt x="8720" y="20948"/>
                  </a:cubicBezTo>
                  <a:cubicBezTo>
                    <a:pt x="9195" y="20467"/>
                    <a:pt x="9821" y="20226"/>
                    <a:pt x="10447" y="20226"/>
                  </a:cubicBezTo>
                  <a:cubicBezTo>
                    <a:pt x="11066" y="20226"/>
                    <a:pt x="11686" y="20462"/>
                    <a:pt x="12159" y="20935"/>
                  </a:cubicBezTo>
                  <a:cubicBezTo>
                    <a:pt x="13110" y="21886"/>
                    <a:pt x="13104" y="23429"/>
                    <a:pt x="12146" y="24374"/>
                  </a:cubicBezTo>
                  <a:cubicBezTo>
                    <a:pt x="11599" y="24921"/>
                    <a:pt x="10716" y="25008"/>
                    <a:pt x="10716" y="25008"/>
                  </a:cubicBezTo>
                  <a:cubicBezTo>
                    <a:pt x="10399" y="25037"/>
                    <a:pt x="9956" y="25248"/>
                    <a:pt x="9733" y="25471"/>
                  </a:cubicBezTo>
                  <a:lnTo>
                    <a:pt x="9658" y="25542"/>
                  </a:lnTo>
                  <a:cubicBezTo>
                    <a:pt x="9435" y="25768"/>
                    <a:pt x="9435" y="26134"/>
                    <a:pt x="9658" y="26360"/>
                  </a:cubicBezTo>
                  <a:lnTo>
                    <a:pt x="16168" y="32867"/>
                  </a:lnTo>
                  <a:cubicBezTo>
                    <a:pt x="16281" y="32980"/>
                    <a:pt x="16429" y="33037"/>
                    <a:pt x="16577" y="33037"/>
                  </a:cubicBezTo>
                  <a:cubicBezTo>
                    <a:pt x="16725" y="33037"/>
                    <a:pt x="16873" y="32980"/>
                    <a:pt x="16986" y="32867"/>
                  </a:cubicBezTo>
                  <a:lnTo>
                    <a:pt x="23492" y="26360"/>
                  </a:lnTo>
                  <a:cubicBezTo>
                    <a:pt x="23715" y="26134"/>
                    <a:pt x="23715" y="25768"/>
                    <a:pt x="23492" y="25542"/>
                  </a:cubicBezTo>
                  <a:lnTo>
                    <a:pt x="23421" y="25474"/>
                  </a:lnTo>
                  <a:cubicBezTo>
                    <a:pt x="23198" y="25251"/>
                    <a:pt x="22755" y="25040"/>
                    <a:pt x="22438" y="25011"/>
                  </a:cubicBezTo>
                  <a:cubicBezTo>
                    <a:pt x="22438" y="25011"/>
                    <a:pt x="21554" y="24924"/>
                    <a:pt x="21004" y="24377"/>
                  </a:cubicBezTo>
                  <a:cubicBezTo>
                    <a:pt x="20073" y="23429"/>
                    <a:pt x="20076" y="21905"/>
                    <a:pt x="21017" y="20964"/>
                  </a:cubicBezTo>
                  <a:cubicBezTo>
                    <a:pt x="21490" y="20491"/>
                    <a:pt x="22111" y="20254"/>
                    <a:pt x="22731" y="20254"/>
                  </a:cubicBezTo>
                  <a:cubicBezTo>
                    <a:pt x="23345" y="20254"/>
                    <a:pt x="23959" y="20486"/>
                    <a:pt x="24430" y="20951"/>
                  </a:cubicBezTo>
                  <a:cubicBezTo>
                    <a:pt x="24977" y="21498"/>
                    <a:pt x="25065" y="22381"/>
                    <a:pt x="25065" y="22381"/>
                  </a:cubicBezTo>
                  <a:cubicBezTo>
                    <a:pt x="25097" y="22698"/>
                    <a:pt x="25304" y="23141"/>
                    <a:pt x="25530" y="23365"/>
                  </a:cubicBezTo>
                  <a:lnTo>
                    <a:pt x="25598" y="23436"/>
                  </a:lnTo>
                  <a:cubicBezTo>
                    <a:pt x="25712" y="23547"/>
                    <a:pt x="25860" y="23603"/>
                    <a:pt x="26007" y="23603"/>
                  </a:cubicBezTo>
                  <a:cubicBezTo>
                    <a:pt x="26155" y="23603"/>
                    <a:pt x="26302" y="23547"/>
                    <a:pt x="26414" y="23436"/>
                  </a:cubicBezTo>
                  <a:lnTo>
                    <a:pt x="32923" y="16926"/>
                  </a:lnTo>
                  <a:cubicBezTo>
                    <a:pt x="33150" y="16700"/>
                    <a:pt x="33150" y="16338"/>
                    <a:pt x="32923" y="16111"/>
                  </a:cubicBezTo>
                  <a:lnTo>
                    <a:pt x="26417" y="9602"/>
                  </a:lnTo>
                  <a:cubicBezTo>
                    <a:pt x="26194" y="9375"/>
                    <a:pt x="26194" y="9010"/>
                    <a:pt x="26417" y="8783"/>
                  </a:cubicBezTo>
                  <a:lnTo>
                    <a:pt x="26533" y="8670"/>
                  </a:lnTo>
                  <a:cubicBezTo>
                    <a:pt x="26760" y="8443"/>
                    <a:pt x="27203" y="8233"/>
                    <a:pt x="27517" y="8204"/>
                  </a:cubicBezTo>
                  <a:cubicBezTo>
                    <a:pt x="27517" y="8204"/>
                    <a:pt x="28400" y="8117"/>
                    <a:pt x="28950" y="7570"/>
                  </a:cubicBezTo>
                  <a:cubicBezTo>
                    <a:pt x="29918" y="6628"/>
                    <a:pt x="29927" y="5079"/>
                    <a:pt x="28973" y="4124"/>
                  </a:cubicBezTo>
                  <a:cubicBezTo>
                    <a:pt x="28500" y="3650"/>
                    <a:pt x="27879" y="3413"/>
                    <a:pt x="27259" y="3413"/>
                  </a:cubicBezTo>
                  <a:cubicBezTo>
                    <a:pt x="26629" y="3413"/>
                    <a:pt x="25999" y="3658"/>
                    <a:pt x="25524" y="4144"/>
                  </a:cubicBezTo>
                  <a:lnTo>
                    <a:pt x="25524" y="4147"/>
                  </a:lnTo>
                  <a:cubicBezTo>
                    <a:pt x="24977" y="4694"/>
                    <a:pt x="24890" y="5577"/>
                    <a:pt x="24890" y="5577"/>
                  </a:cubicBezTo>
                  <a:cubicBezTo>
                    <a:pt x="24861" y="5894"/>
                    <a:pt x="24650" y="6337"/>
                    <a:pt x="24427" y="6560"/>
                  </a:cubicBezTo>
                  <a:lnTo>
                    <a:pt x="24311" y="6677"/>
                  </a:lnTo>
                  <a:cubicBezTo>
                    <a:pt x="24198" y="6789"/>
                    <a:pt x="24050" y="6844"/>
                    <a:pt x="23901" y="6844"/>
                  </a:cubicBezTo>
                  <a:cubicBezTo>
                    <a:pt x="23753" y="6844"/>
                    <a:pt x="23605" y="6789"/>
                    <a:pt x="23492" y="6677"/>
                  </a:cubicBezTo>
                  <a:lnTo>
                    <a:pt x="16983" y="168"/>
                  </a:lnTo>
                  <a:cubicBezTo>
                    <a:pt x="16871" y="56"/>
                    <a:pt x="16724" y="0"/>
                    <a:pt x="16576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B3C3C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421" name="Google Shape;421;p45"/>
            <p:cNvSpPr/>
            <p:nvPr/>
          </p:nvSpPr>
          <p:spPr>
            <a:xfrm>
              <a:off x="1691707" y="3184996"/>
              <a:ext cx="378488" cy="377259"/>
            </a:xfrm>
            <a:custGeom>
              <a:avLst/>
              <a:gdLst/>
              <a:ahLst/>
              <a:cxnLst/>
              <a:rect l="l" t="t" r="r" b="b"/>
              <a:pathLst>
                <a:path w="32955" h="32848" extrusionOk="0">
                  <a:moveTo>
                    <a:pt x="16478" y="1"/>
                  </a:moveTo>
                  <a:cubicBezTo>
                    <a:pt x="16331" y="1"/>
                    <a:pt x="16185" y="57"/>
                    <a:pt x="16073" y="168"/>
                  </a:cubicBezTo>
                  <a:lnTo>
                    <a:pt x="9603" y="6639"/>
                  </a:lnTo>
                  <a:cubicBezTo>
                    <a:pt x="9489" y="6752"/>
                    <a:pt x="9342" y="6809"/>
                    <a:pt x="9195" y="6809"/>
                  </a:cubicBezTo>
                  <a:cubicBezTo>
                    <a:pt x="9048" y="6809"/>
                    <a:pt x="8900" y="6752"/>
                    <a:pt x="8787" y="6639"/>
                  </a:cubicBezTo>
                  <a:lnTo>
                    <a:pt x="8674" y="6526"/>
                  </a:lnTo>
                  <a:cubicBezTo>
                    <a:pt x="8451" y="6303"/>
                    <a:pt x="8244" y="5863"/>
                    <a:pt x="8211" y="5545"/>
                  </a:cubicBezTo>
                  <a:cubicBezTo>
                    <a:pt x="8211" y="5545"/>
                    <a:pt x="8127" y="4669"/>
                    <a:pt x="7581" y="4125"/>
                  </a:cubicBezTo>
                  <a:cubicBezTo>
                    <a:pt x="7109" y="3646"/>
                    <a:pt x="6488" y="3407"/>
                    <a:pt x="5867" y="3407"/>
                  </a:cubicBezTo>
                  <a:cubicBezTo>
                    <a:pt x="5251" y="3407"/>
                    <a:pt x="4634" y="3642"/>
                    <a:pt x="4164" y="4112"/>
                  </a:cubicBezTo>
                  <a:cubicBezTo>
                    <a:pt x="3219" y="5057"/>
                    <a:pt x="3226" y="6590"/>
                    <a:pt x="4177" y="7529"/>
                  </a:cubicBezTo>
                  <a:cubicBezTo>
                    <a:pt x="4721" y="8075"/>
                    <a:pt x="5601" y="8160"/>
                    <a:pt x="5601" y="8160"/>
                  </a:cubicBezTo>
                  <a:cubicBezTo>
                    <a:pt x="5914" y="8189"/>
                    <a:pt x="6354" y="8399"/>
                    <a:pt x="6578" y="8622"/>
                  </a:cubicBezTo>
                  <a:lnTo>
                    <a:pt x="6694" y="8735"/>
                  </a:lnTo>
                  <a:cubicBezTo>
                    <a:pt x="6914" y="8962"/>
                    <a:pt x="6914" y="9324"/>
                    <a:pt x="6694" y="9548"/>
                  </a:cubicBezTo>
                  <a:lnTo>
                    <a:pt x="223" y="16018"/>
                  </a:lnTo>
                  <a:cubicBezTo>
                    <a:pt x="0" y="16245"/>
                    <a:pt x="0" y="16607"/>
                    <a:pt x="223" y="16830"/>
                  </a:cubicBezTo>
                  <a:lnTo>
                    <a:pt x="6694" y="23301"/>
                  </a:lnTo>
                  <a:cubicBezTo>
                    <a:pt x="6917" y="23527"/>
                    <a:pt x="6917" y="23890"/>
                    <a:pt x="6694" y="24113"/>
                  </a:cubicBezTo>
                  <a:lnTo>
                    <a:pt x="6688" y="24119"/>
                  </a:lnTo>
                  <a:cubicBezTo>
                    <a:pt x="6464" y="24343"/>
                    <a:pt x="6024" y="24550"/>
                    <a:pt x="5711" y="24579"/>
                  </a:cubicBezTo>
                  <a:cubicBezTo>
                    <a:pt x="5711" y="24579"/>
                    <a:pt x="4831" y="24666"/>
                    <a:pt x="4287" y="25210"/>
                  </a:cubicBezTo>
                  <a:cubicBezTo>
                    <a:pt x="3346" y="26151"/>
                    <a:pt x="3346" y="27675"/>
                    <a:pt x="4287" y="28616"/>
                  </a:cubicBezTo>
                  <a:cubicBezTo>
                    <a:pt x="4756" y="29085"/>
                    <a:pt x="5372" y="29320"/>
                    <a:pt x="5989" y="29320"/>
                  </a:cubicBezTo>
                  <a:cubicBezTo>
                    <a:pt x="6605" y="29320"/>
                    <a:pt x="7221" y="29085"/>
                    <a:pt x="7691" y="28616"/>
                  </a:cubicBezTo>
                  <a:cubicBezTo>
                    <a:pt x="8237" y="28070"/>
                    <a:pt x="8321" y="27193"/>
                    <a:pt x="8321" y="27193"/>
                  </a:cubicBezTo>
                  <a:cubicBezTo>
                    <a:pt x="8354" y="26876"/>
                    <a:pt x="8561" y="26436"/>
                    <a:pt x="8784" y="26213"/>
                  </a:cubicBezTo>
                  <a:lnTo>
                    <a:pt x="8787" y="26209"/>
                  </a:lnTo>
                  <a:cubicBezTo>
                    <a:pt x="8900" y="26098"/>
                    <a:pt x="9048" y="26042"/>
                    <a:pt x="9195" y="26042"/>
                  </a:cubicBezTo>
                  <a:cubicBezTo>
                    <a:pt x="9341" y="26042"/>
                    <a:pt x="9488" y="26098"/>
                    <a:pt x="9599" y="26209"/>
                  </a:cubicBezTo>
                  <a:lnTo>
                    <a:pt x="16070" y="32680"/>
                  </a:lnTo>
                  <a:cubicBezTo>
                    <a:pt x="16183" y="32792"/>
                    <a:pt x="16330" y="32847"/>
                    <a:pt x="16478" y="32847"/>
                  </a:cubicBezTo>
                  <a:cubicBezTo>
                    <a:pt x="16625" y="32847"/>
                    <a:pt x="16772" y="32792"/>
                    <a:pt x="16885" y="32680"/>
                  </a:cubicBezTo>
                  <a:lnTo>
                    <a:pt x="23356" y="26209"/>
                  </a:lnTo>
                  <a:cubicBezTo>
                    <a:pt x="23579" y="25983"/>
                    <a:pt x="23579" y="25620"/>
                    <a:pt x="23356" y="25397"/>
                  </a:cubicBezTo>
                  <a:lnTo>
                    <a:pt x="23281" y="25326"/>
                  </a:lnTo>
                  <a:cubicBezTo>
                    <a:pt x="23058" y="25103"/>
                    <a:pt x="22618" y="24893"/>
                    <a:pt x="22304" y="24863"/>
                  </a:cubicBezTo>
                  <a:cubicBezTo>
                    <a:pt x="22304" y="24863"/>
                    <a:pt x="21428" y="24779"/>
                    <a:pt x="20881" y="24233"/>
                  </a:cubicBezTo>
                  <a:cubicBezTo>
                    <a:pt x="19939" y="23294"/>
                    <a:pt x="19943" y="21767"/>
                    <a:pt x="20881" y="20829"/>
                  </a:cubicBezTo>
                  <a:cubicBezTo>
                    <a:pt x="21351" y="20358"/>
                    <a:pt x="21968" y="20123"/>
                    <a:pt x="22584" y="20123"/>
                  </a:cubicBezTo>
                  <a:cubicBezTo>
                    <a:pt x="23200" y="20123"/>
                    <a:pt x="23817" y="20358"/>
                    <a:pt x="24287" y="20829"/>
                  </a:cubicBezTo>
                  <a:cubicBezTo>
                    <a:pt x="24831" y="21373"/>
                    <a:pt x="24918" y="22253"/>
                    <a:pt x="24918" y="22253"/>
                  </a:cubicBezTo>
                  <a:cubicBezTo>
                    <a:pt x="24947" y="22566"/>
                    <a:pt x="25155" y="23006"/>
                    <a:pt x="25378" y="23230"/>
                  </a:cubicBezTo>
                  <a:lnTo>
                    <a:pt x="25449" y="23301"/>
                  </a:lnTo>
                  <a:cubicBezTo>
                    <a:pt x="25562" y="23412"/>
                    <a:pt x="25709" y="23468"/>
                    <a:pt x="25856" y="23468"/>
                  </a:cubicBezTo>
                  <a:cubicBezTo>
                    <a:pt x="26003" y="23468"/>
                    <a:pt x="26149" y="23412"/>
                    <a:pt x="26261" y="23301"/>
                  </a:cubicBezTo>
                  <a:lnTo>
                    <a:pt x="32732" y="16830"/>
                  </a:lnTo>
                  <a:cubicBezTo>
                    <a:pt x="32955" y="16607"/>
                    <a:pt x="32955" y="16245"/>
                    <a:pt x="32732" y="16018"/>
                  </a:cubicBezTo>
                  <a:lnTo>
                    <a:pt x="26261" y="9548"/>
                  </a:lnTo>
                  <a:cubicBezTo>
                    <a:pt x="26149" y="9436"/>
                    <a:pt x="26003" y="9380"/>
                    <a:pt x="25856" y="9380"/>
                  </a:cubicBezTo>
                  <a:cubicBezTo>
                    <a:pt x="25709" y="9380"/>
                    <a:pt x="25562" y="9436"/>
                    <a:pt x="25449" y="9548"/>
                  </a:cubicBezTo>
                  <a:lnTo>
                    <a:pt x="25381" y="9615"/>
                  </a:lnTo>
                  <a:cubicBezTo>
                    <a:pt x="25158" y="9839"/>
                    <a:pt x="24951" y="10279"/>
                    <a:pt x="24918" y="10596"/>
                  </a:cubicBezTo>
                  <a:cubicBezTo>
                    <a:pt x="24918" y="10596"/>
                    <a:pt x="24834" y="11473"/>
                    <a:pt x="24291" y="12019"/>
                  </a:cubicBezTo>
                  <a:cubicBezTo>
                    <a:pt x="23820" y="12488"/>
                    <a:pt x="23204" y="12723"/>
                    <a:pt x="22587" y="12723"/>
                  </a:cubicBezTo>
                  <a:cubicBezTo>
                    <a:pt x="21971" y="12723"/>
                    <a:pt x="21355" y="12488"/>
                    <a:pt x="20884" y="12019"/>
                  </a:cubicBezTo>
                  <a:cubicBezTo>
                    <a:pt x="19946" y="11078"/>
                    <a:pt x="19946" y="9554"/>
                    <a:pt x="20884" y="8613"/>
                  </a:cubicBezTo>
                  <a:cubicBezTo>
                    <a:pt x="21428" y="8069"/>
                    <a:pt x="22308" y="7985"/>
                    <a:pt x="22308" y="7985"/>
                  </a:cubicBezTo>
                  <a:cubicBezTo>
                    <a:pt x="22621" y="7953"/>
                    <a:pt x="23061" y="7745"/>
                    <a:pt x="23285" y="7522"/>
                  </a:cubicBezTo>
                  <a:lnTo>
                    <a:pt x="23356" y="7454"/>
                  </a:lnTo>
                  <a:cubicBezTo>
                    <a:pt x="23579" y="7228"/>
                    <a:pt x="23579" y="6865"/>
                    <a:pt x="23356" y="6639"/>
                  </a:cubicBezTo>
                  <a:lnTo>
                    <a:pt x="16885" y="168"/>
                  </a:lnTo>
                  <a:cubicBezTo>
                    <a:pt x="16772" y="57"/>
                    <a:pt x="16625" y="1"/>
                    <a:pt x="16478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422" name="Google Shape;422;p45"/>
            <p:cNvSpPr/>
            <p:nvPr/>
          </p:nvSpPr>
          <p:spPr>
            <a:xfrm>
              <a:off x="1499792" y="2993162"/>
              <a:ext cx="378523" cy="377213"/>
            </a:xfrm>
            <a:custGeom>
              <a:avLst/>
              <a:gdLst/>
              <a:ahLst/>
              <a:cxnLst/>
              <a:rect l="l" t="t" r="r" b="b"/>
              <a:pathLst>
                <a:path w="32958" h="32844" extrusionOk="0">
                  <a:moveTo>
                    <a:pt x="16479" y="0"/>
                  </a:moveTo>
                  <a:cubicBezTo>
                    <a:pt x="16332" y="0"/>
                    <a:pt x="16185" y="56"/>
                    <a:pt x="16073" y="168"/>
                  </a:cubicBezTo>
                  <a:lnTo>
                    <a:pt x="9602" y="6638"/>
                  </a:lnTo>
                  <a:cubicBezTo>
                    <a:pt x="9489" y="6750"/>
                    <a:pt x="9342" y="6806"/>
                    <a:pt x="9195" y="6806"/>
                  </a:cubicBezTo>
                  <a:cubicBezTo>
                    <a:pt x="9048" y="6806"/>
                    <a:pt x="8902" y="6750"/>
                    <a:pt x="8790" y="6638"/>
                  </a:cubicBezTo>
                  <a:lnTo>
                    <a:pt x="8784" y="6632"/>
                  </a:lnTo>
                  <a:cubicBezTo>
                    <a:pt x="8561" y="6408"/>
                    <a:pt x="8354" y="5968"/>
                    <a:pt x="8324" y="5655"/>
                  </a:cubicBezTo>
                  <a:cubicBezTo>
                    <a:pt x="8324" y="5655"/>
                    <a:pt x="8237" y="4775"/>
                    <a:pt x="7694" y="4231"/>
                  </a:cubicBezTo>
                  <a:cubicBezTo>
                    <a:pt x="7222" y="3753"/>
                    <a:pt x="6600" y="3514"/>
                    <a:pt x="5978" y="3514"/>
                  </a:cubicBezTo>
                  <a:cubicBezTo>
                    <a:pt x="5362" y="3514"/>
                    <a:pt x="4745" y="3748"/>
                    <a:pt x="4274" y="4218"/>
                  </a:cubicBezTo>
                  <a:cubicBezTo>
                    <a:pt x="3329" y="5163"/>
                    <a:pt x="3336" y="6696"/>
                    <a:pt x="4287" y="7635"/>
                  </a:cubicBezTo>
                  <a:cubicBezTo>
                    <a:pt x="4834" y="8181"/>
                    <a:pt x="5710" y="8269"/>
                    <a:pt x="5710" y="8269"/>
                  </a:cubicBezTo>
                  <a:cubicBezTo>
                    <a:pt x="6024" y="8298"/>
                    <a:pt x="6464" y="8505"/>
                    <a:pt x="6687" y="8728"/>
                  </a:cubicBezTo>
                  <a:lnTo>
                    <a:pt x="6694" y="8735"/>
                  </a:lnTo>
                  <a:cubicBezTo>
                    <a:pt x="6917" y="8958"/>
                    <a:pt x="6917" y="9320"/>
                    <a:pt x="6694" y="9547"/>
                  </a:cubicBezTo>
                  <a:lnTo>
                    <a:pt x="223" y="16017"/>
                  </a:lnTo>
                  <a:cubicBezTo>
                    <a:pt x="0" y="16241"/>
                    <a:pt x="0" y="16603"/>
                    <a:pt x="223" y="16829"/>
                  </a:cubicBezTo>
                  <a:lnTo>
                    <a:pt x="6694" y="23300"/>
                  </a:lnTo>
                  <a:cubicBezTo>
                    <a:pt x="6805" y="23412"/>
                    <a:pt x="6952" y="23467"/>
                    <a:pt x="7099" y="23467"/>
                  </a:cubicBezTo>
                  <a:cubicBezTo>
                    <a:pt x="7245" y="23467"/>
                    <a:pt x="7393" y="23412"/>
                    <a:pt x="7506" y="23300"/>
                  </a:cubicBezTo>
                  <a:lnTo>
                    <a:pt x="7577" y="23229"/>
                  </a:lnTo>
                  <a:cubicBezTo>
                    <a:pt x="7800" y="23006"/>
                    <a:pt x="8007" y="22566"/>
                    <a:pt x="8040" y="22248"/>
                  </a:cubicBezTo>
                  <a:cubicBezTo>
                    <a:pt x="8040" y="22248"/>
                    <a:pt x="8124" y="21372"/>
                    <a:pt x="8667" y="20825"/>
                  </a:cubicBezTo>
                  <a:cubicBezTo>
                    <a:pt x="9138" y="20347"/>
                    <a:pt x="9760" y="20108"/>
                    <a:pt x="10383" y="20108"/>
                  </a:cubicBezTo>
                  <a:cubicBezTo>
                    <a:pt x="11000" y="20108"/>
                    <a:pt x="11617" y="20343"/>
                    <a:pt x="12087" y="20815"/>
                  </a:cubicBezTo>
                  <a:cubicBezTo>
                    <a:pt x="13032" y="21760"/>
                    <a:pt x="13025" y="23293"/>
                    <a:pt x="12074" y="24232"/>
                  </a:cubicBezTo>
                  <a:cubicBezTo>
                    <a:pt x="11531" y="24775"/>
                    <a:pt x="10651" y="24863"/>
                    <a:pt x="10651" y="24863"/>
                  </a:cubicBezTo>
                  <a:cubicBezTo>
                    <a:pt x="10337" y="24892"/>
                    <a:pt x="9897" y="25099"/>
                    <a:pt x="9674" y="25322"/>
                  </a:cubicBezTo>
                  <a:lnTo>
                    <a:pt x="9602" y="25393"/>
                  </a:lnTo>
                  <a:cubicBezTo>
                    <a:pt x="9376" y="25620"/>
                    <a:pt x="9376" y="25982"/>
                    <a:pt x="9602" y="26205"/>
                  </a:cubicBezTo>
                  <a:lnTo>
                    <a:pt x="16073" y="32676"/>
                  </a:lnTo>
                  <a:cubicBezTo>
                    <a:pt x="16185" y="32787"/>
                    <a:pt x="16331" y="32843"/>
                    <a:pt x="16478" y="32843"/>
                  </a:cubicBezTo>
                  <a:cubicBezTo>
                    <a:pt x="16625" y="32843"/>
                    <a:pt x="16772" y="32787"/>
                    <a:pt x="16885" y="32676"/>
                  </a:cubicBezTo>
                  <a:lnTo>
                    <a:pt x="23356" y="26205"/>
                  </a:lnTo>
                  <a:cubicBezTo>
                    <a:pt x="23579" y="25982"/>
                    <a:pt x="23579" y="25620"/>
                    <a:pt x="23356" y="25393"/>
                  </a:cubicBezTo>
                  <a:lnTo>
                    <a:pt x="23288" y="25325"/>
                  </a:lnTo>
                  <a:cubicBezTo>
                    <a:pt x="23061" y="25102"/>
                    <a:pt x="22621" y="24895"/>
                    <a:pt x="22307" y="24866"/>
                  </a:cubicBezTo>
                  <a:cubicBezTo>
                    <a:pt x="22307" y="24866"/>
                    <a:pt x="21431" y="24778"/>
                    <a:pt x="20884" y="24235"/>
                  </a:cubicBezTo>
                  <a:cubicBezTo>
                    <a:pt x="19942" y="23293"/>
                    <a:pt x="19942" y="21770"/>
                    <a:pt x="20884" y="20828"/>
                  </a:cubicBezTo>
                  <a:cubicBezTo>
                    <a:pt x="21354" y="20359"/>
                    <a:pt x="21971" y="20125"/>
                    <a:pt x="22587" y="20125"/>
                  </a:cubicBezTo>
                  <a:cubicBezTo>
                    <a:pt x="23203" y="20125"/>
                    <a:pt x="23820" y="20359"/>
                    <a:pt x="24291" y="20828"/>
                  </a:cubicBezTo>
                  <a:cubicBezTo>
                    <a:pt x="24834" y="21372"/>
                    <a:pt x="24918" y="22252"/>
                    <a:pt x="24918" y="22252"/>
                  </a:cubicBezTo>
                  <a:cubicBezTo>
                    <a:pt x="24951" y="22566"/>
                    <a:pt x="25158" y="23006"/>
                    <a:pt x="25381" y="23229"/>
                  </a:cubicBezTo>
                  <a:lnTo>
                    <a:pt x="25452" y="23300"/>
                  </a:lnTo>
                  <a:cubicBezTo>
                    <a:pt x="25564" y="23412"/>
                    <a:pt x="25710" y="23467"/>
                    <a:pt x="25857" y="23467"/>
                  </a:cubicBezTo>
                  <a:cubicBezTo>
                    <a:pt x="26004" y="23467"/>
                    <a:pt x="26151" y="23412"/>
                    <a:pt x="26264" y="23300"/>
                  </a:cubicBezTo>
                  <a:lnTo>
                    <a:pt x="32735" y="16829"/>
                  </a:lnTo>
                  <a:cubicBezTo>
                    <a:pt x="32958" y="16603"/>
                    <a:pt x="32958" y="16241"/>
                    <a:pt x="32735" y="16017"/>
                  </a:cubicBezTo>
                  <a:lnTo>
                    <a:pt x="26264" y="9547"/>
                  </a:lnTo>
                  <a:cubicBezTo>
                    <a:pt x="26041" y="9320"/>
                    <a:pt x="26041" y="8958"/>
                    <a:pt x="26264" y="8735"/>
                  </a:cubicBezTo>
                  <a:lnTo>
                    <a:pt x="26377" y="8618"/>
                  </a:lnTo>
                  <a:cubicBezTo>
                    <a:pt x="26600" y="8395"/>
                    <a:pt x="27044" y="8188"/>
                    <a:pt x="27358" y="8156"/>
                  </a:cubicBezTo>
                  <a:cubicBezTo>
                    <a:pt x="27358" y="8156"/>
                    <a:pt x="28234" y="8071"/>
                    <a:pt x="28781" y="7528"/>
                  </a:cubicBezTo>
                  <a:cubicBezTo>
                    <a:pt x="29732" y="6590"/>
                    <a:pt x="29739" y="5056"/>
                    <a:pt x="28791" y="4108"/>
                  </a:cubicBezTo>
                  <a:cubicBezTo>
                    <a:pt x="28321" y="3638"/>
                    <a:pt x="27705" y="3404"/>
                    <a:pt x="27090" y="3404"/>
                  </a:cubicBezTo>
                  <a:cubicBezTo>
                    <a:pt x="26468" y="3404"/>
                    <a:pt x="25846" y="3643"/>
                    <a:pt x="25374" y="4121"/>
                  </a:cubicBezTo>
                  <a:cubicBezTo>
                    <a:pt x="24831" y="4665"/>
                    <a:pt x="24743" y="5545"/>
                    <a:pt x="24743" y="5545"/>
                  </a:cubicBezTo>
                  <a:cubicBezTo>
                    <a:pt x="24714" y="5858"/>
                    <a:pt x="24507" y="6298"/>
                    <a:pt x="24284" y="6522"/>
                  </a:cubicBezTo>
                  <a:lnTo>
                    <a:pt x="24168" y="6638"/>
                  </a:lnTo>
                  <a:cubicBezTo>
                    <a:pt x="24056" y="6750"/>
                    <a:pt x="23909" y="6806"/>
                    <a:pt x="23762" y="6806"/>
                  </a:cubicBezTo>
                  <a:cubicBezTo>
                    <a:pt x="23614" y="6806"/>
                    <a:pt x="23467" y="6750"/>
                    <a:pt x="23356" y="6638"/>
                  </a:cubicBezTo>
                  <a:lnTo>
                    <a:pt x="16885" y="168"/>
                  </a:lnTo>
                  <a:cubicBezTo>
                    <a:pt x="16773" y="56"/>
                    <a:pt x="16626" y="0"/>
                    <a:pt x="16479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</p:grpSp>
      <p:pic>
        <p:nvPicPr>
          <p:cNvPr id="423" name="Google Shape;423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0200" y="1216775"/>
            <a:ext cx="3679125" cy="3853875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4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46"/>
          <p:cNvSpPr/>
          <p:nvPr/>
        </p:nvSpPr>
        <p:spPr>
          <a:xfrm>
            <a:off x="-5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30" name="Google Shape;430;p46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 amt="85000"/>
          </a:blip>
          <a:srcRect t="7798" b="7806"/>
          <a:stretch/>
        </p:blipFill>
        <p:spPr>
          <a:xfrm>
            <a:off x="-50" y="0"/>
            <a:ext cx="9143997" cy="5143501"/>
          </a:xfrm>
          <a:prstGeom prst="rect">
            <a:avLst/>
          </a:prstGeom>
        </p:spPr>
      </p:pic>
      <p:pic>
        <p:nvPicPr>
          <p:cNvPr id="431" name="Google Shape;431;p46"/>
          <p:cNvPicPr preferRelativeResize="0"/>
          <p:nvPr/>
        </p:nvPicPr>
        <p:blipFill rotWithShape="1">
          <a:blip r:embed="rId4">
            <a:alphaModFix/>
          </a:blip>
          <a:srcRect r="76986" b="45913"/>
          <a:stretch/>
        </p:blipFill>
        <p:spPr>
          <a:xfrm rot="2432046" flipH="1">
            <a:off x="100818" y="-908157"/>
            <a:ext cx="1224813" cy="2743817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p46"/>
          <p:cNvPicPr preferRelativeResize="0"/>
          <p:nvPr/>
        </p:nvPicPr>
        <p:blipFill rotWithShape="1">
          <a:blip r:embed="rId4">
            <a:alphaModFix/>
          </a:blip>
          <a:srcRect r="28294" b="45913"/>
          <a:stretch/>
        </p:blipFill>
        <p:spPr>
          <a:xfrm rot="2955106" flipH="1">
            <a:off x="-1779169" y="3308714"/>
            <a:ext cx="3816241" cy="2743826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p46"/>
          <p:cNvSpPr txBox="1">
            <a:spLocks noGrp="1"/>
          </p:cNvSpPr>
          <p:nvPr>
            <p:ph type="title"/>
          </p:nvPr>
        </p:nvSpPr>
        <p:spPr>
          <a:xfrm>
            <a:off x="618000" y="2285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Methodology</a:t>
            </a:r>
            <a:endParaRPr/>
          </a:p>
        </p:txBody>
      </p:sp>
      <p:pic>
        <p:nvPicPr>
          <p:cNvPr id="434" name="Google Shape;434;p46"/>
          <p:cNvPicPr preferRelativeResize="0"/>
          <p:nvPr/>
        </p:nvPicPr>
        <p:blipFill rotWithShape="1">
          <a:blip r:embed="rId5">
            <a:alphaModFix/>
          </a:blip>
          <a:srcRect b="31665"/>
          <a:stretch/>
        </p:blipFill>
        <p:spPr>
          <a:xfrm flipH="1">
            <a:off x="5221101" y="1781748"/>
            <a:ext cx="4235749" cy="3532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p46"/>
          <p:cNvPicPr preferRelativeResize="0"/>
          <p:nvPr/>
        </p:nvPicPr>
        <p:blipFill rotWithShape="1">
          <a:blip r:embed="rId6">
            <a:alphaModFix/>
          </a:blip>
          <a:srcRect t="5664" b="26001"/>
          <a:stretch/>
        </p:blipFill>
        <p:spPr>
          <a:xfrm>
            <a:off x="5476329" y="-170600"/>
            <a:ext cx="3943819" cy="3532351"/>
          </a:xfrm>
          <a:prstGeom prst="rect">
            <a:avLst/>
          </a:prstGeom>
          <a:noFill/>
          <a:ln>
            <a:noFill/>
          </a:ln>
        </p:spPr>
      </p:pic>
      <p:sp>
        <p:nvSpPr>
          <p:cNvPr id="436" name="Google Shape;436;p4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47"/>
          <p:cNvSpPr txBox="1"/>
          <p:nvPr/>
        </p:nvSpPr>
        <p:spPr>
          <a:xfrm>
            <a:off x="469450" y="804000"/>
            <a:ext cx="4226400" cy="396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228600" algn="l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SzPts val="1200"/>
              <a:buFont typeface="Roboto"/>
              <a:buNone/>
            </a:pPr>
            <a:r>
              <a:rPr lang="en" sz="1050">
                <a:solidFill>
                  <a:srgbClr val="188038"/>
                </a:solidFill>
                <a:latin typeface="Cambay"/>
                <a:ea typeface="Cambay"/>
                <a:cs typeface="Cambay"/>
                <a:sym typeface="Cambay"/>
              </a:rPr>
              <a:t>S.NO</a:t>
            </a:r>
            <a:r>
              <a:rPr lang="en" sz="1200">
                <a:latin typeface="Cambay"/>
                <a:ea typeface="Cambay"/>
                <a:cs typeface="Cambay"/>
                <a:sym typeface="Cambay"/>
              </a:rPr>
              <a:t>: Serial number</a:t>
            </a:r>
            <a:endParaRPr sz="1200">
              <a:latin typeface="Cambay"/>
              <a:ea typeface="Cambay"/>
              <a:cs typeface="Cambay"/>
              <a:sym typeface="Cambay"/>
            </a:endParaRPr>
          </a:p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</a:pPr>
            <a:r>
              <a:rPr lang="en" sz="1050">
                <a:solidFill>
                  <a:srgbClr val="188038"/>
                </a:solidFill>
                <a:latin typeface="Cambay"/>
                <a:ea typeface="Cambay"/>
                <a:cs typeface="Cambay"/>
                <a:sym typeface="Cambay"/>
              </a:rPr>
              <a:t>DB_ID</a:t>
            </a:r>
            <a:r>
              <a:rPr lang="en" sz="1200">
                <a:latin typeface="Cambay"/>
                <a:ea typeface="Cambay"/>
                <a:cs typeface="Cambay"/>
                <a:sym typeface="Cambay"/>
              </a:rPr>
              <a:t>: Database identifier</a:t>
            </a:r>
            <a:endParaRPr sz="1200">
              <a:latin typeface="Cambay"/>
              <a:ea typeface="Cambay"/>
              <a:cs typeface="Cambay"/>
              <a:sym typeface="Cambay"/>
            </a:endParaRPr>
          </a:p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</a:pPr>
            <a:r>
              <a:rPr lang="en" sz="1050">
                <a:solidFill>
                  <a:srgbClr val="188038"/>
                </a:solidFill>
                <a:latin typeface="Cambay"/>
                <a:ea typeface="Cambay"/>
                <a:cs typeface="Cambay"/>
                <a:sym typeface="Cambay"/>
              </a:rPr>
              <a:t>DIS_CLASS</a:t>
            </a:r>
            <a:r>
              <a:rPr lang="en" sz="1200">
                <a:latin typeface="Cambay"/>
                <a:ea typeface="Cambay"/>
                <a:cs typeface="Cambay"/>
                <a:sym typeface="Cambay"/>
              </a:rPr>
              <a:t>: Disease class</a:t>
            </a:r>
            <a:endParaRPr sz="1200">
              <a:latin typeface="Cambay"/>
              <a:ea typeface="Cambay"/>
              <a:cs typeface="Cambay"/>
              <a:sym typeface="Cambay"/>
            </a:endParaRPr>
          </a:p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</a:pPr>
            <a:r>
              <a:rPr lang="en" sz="1050">
                <a:solidFill>
                  <a:srgbClr val="188038"/>
                </a:solidFill>
                <a:latin typeface="Cambay"/>
                <a:ea typeface="Cambay"/>
                <a:cs typeface="Cambay"/>
                <a:sym typeface="Cambay"/>
              </a:rPr>
              <a:t>GENE</a:t>
            </a:r>
            <a:r>
              <a:rPr lang="en" sz="1200">
                <a:latin typeface="Cambay"/>
                <a:ea typeface="Cambay"/>
                <a:cs typeface="Cambay"/>
                <a:sym typeface="Cambay"/>
              </a:rPr>
              <a:t>: Gene information</a:t>
            </a:r>
            <a:endParaRPr sz="1200">
              <a:latin typeface="Cambay"/>
              <a:ea typeface="Cambay"/>
              <a:cs typeface="Cambay"/>
              <a:sym typeface="Cambay"/>
            </a:endParaRPr>
          </a:p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</a:pPr>
            <a:r>
              <a:rPr lang="en" sz="1050">
                <a:solidFill>
                  <a:srgbClr val="188038"/>
                </a:solidFill>
                <a:latin typeface="Cambay"/>
                <a:ea typeface="Cambay"/>
                <a:cs typeface="Cambay"/>
                <a:sym typeface="Cambay"/>
              </a:rPr>
              <a:t>PUBMED.ID</a:t>
            </a:r>
            <a:r>
              <a:rPr lang="en" sz="1200">
                <a:latin typeface="Cambay"/>
                <a:ea typeface="Cambay"/>
                <a:cs typeface="Cambay"/>
                <a:sym typeface="Cambay"/>
              </a:rPr>
              <a:t>: PubMed identifier</a:t>
            </a:r>
            <a:endParaRPr sz="1200">
              <a:latin typeface="Cambay"/>
              <a:ea typeface="Cambay"/>
              <a:cs typeface="Cambay"/>
              <a:sym typeface="Cambay"/>
            </a:endParaRPr>
          </a:p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</a:pPr>
            <a:r>
              <a:rPr lang="en" sz="1050">
                <a:solidFill>
                  <a:srgbClr val="188038"/>
                </a:solidFill>
                <a:latin typeface="Cambay"/>
                <a:ea typeface="Cambay"/>
                <a:cs typeface="Cambay"/>
                <a:sym typeface="Cambay"/>
              </a:rPr>
              <a:t>LACKASSO</a:t>
            </a:r>
            <a:r>
              <a:rPr lang="en" sz="1200">
                <a:latin typeface="Cambay"/>
                <a:ea typeface="Cambay"/>
                <a:cs typeface="Cambay"/>
                <a:sym typeface="Cambay"/>
              </a:rPr>
              <a:t>: Lack of association indicator</a:t>
            </a:r>
            <a:endParaRPr sz="1200">
              <a:latin typeface="Cambay"/>
              <a:ea typeface="Cambay"/>
              <a:cs typeface="Cambay"/>
              <a:sym typeface="Cambay"/>
            </a:endParaRPr>
          </a:p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</a:pPr>
            <a:r>
              <a:rPr lang="en" sz="1050">
                <a:solidFill>
                  <a:srgbClr val="188038"/>
                </a:solidFill>
                <a:latin typeface="Cambay"/>
                <a:ea typeface="Cambay"/>
                <a:cs typeface="Cambay"/>
                <a:sym typeface="Cambay"/>
              </a:rPr>
              <a:t>TITLE</a:t>
            </a:r>
            <a:r>
              <a:rPr lang="en" sz="1200">
                <a:latin typeface="Cambay"/>
                <a:ea typeface="Cambay"/>
                <a:cs typeface="Cambay"/>
                <a:sym typeface="Cambay"/>
              </a:rPr>
              <a:t>: Title of the publication</a:t>
            </a:r>
            <a:endParaRPr sz="1200">
              <a:latin typeface="Cambay"/>
              <a:ea typeface="Cambay"/>
              <a:cs typeface="Cambay"/>
              <a:sym typeface="Cambay"/>
            </a:endParaRPr>
          </a:p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</a:pPr>
            <a:r>
              <a:rPr lang="en" sz="1050">
                <a:solidFill>
                  <a:srgbClr val="188038"/>
                </a:solidFill>
                <a:latin typeface="Cambay"/>
                <a:ea typeface="Cambay"/>
                <a:cs typeface="Cambay"/>
                <a:sym typeface="Cambay"/>
              </a:rPr>
              <a:t>YEAR</a:t>
            </a:r>
            <a:r>
              <a:rPr lang="en" sz="1200">
                <a:latin typeface="Cambay"/>
                <a:ea typeface="Cambay"/>
                <a:cs typeface="Cambay"/>
                <a:sym typeface="Cambay"/>
              </a:rPr>
              <a:t>: Year of publication</a:t>
            </a:r>
            <a:endParaRPr sz="1200">
              <a:latin typeface="Cambay"/>
              <a:ea typeface="Cambay"/>
              <a:cs typeface="Cambay"/>
              <a:sym typeface="Cambay"/>
            </a:endParaRPr>
          </a:p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</a:pPr>
            <a:r>
              <a:rPr lang="en" sz="1050">
                <a:solidFill>
                  <a:srgbClr val="188038"/>
                </a:solidFill>
                <a:latin typeface="Cambay"/>
                <a:ea typeface="Cambay"/>
                <a:cs typeface="Cambay"/>
                <a:sym typeface="Cambay"/>
              </a:rPr>
              <a:t>CONCLUSION</a:t>
            </a:r>
            <a:r>
              <a:rPr lang="en" sz="1200">
                <a:latin typeface="Cambay"/>
                <a:ea typeface="Cambay"/>
                <a:cs typeface="Cambay"/>
                <a:sym typeface="Cambay"/>
              </a:rPr>
              <a:t>: Conclusion of the publication</a:t>
            </a:r>
            <a:endParaRPr sz="1200">
              <a:latin typeface="Cambay"/>
              <a:ea typeface="Cambay"/>
              <a:cs typeface="Cambay"/>
              <a:sym typeface="Cambay"/>
            </a:endParaRPr>
          </a:p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</a:pPr>
            <a:r>
              <a:rPr lang="en" sz="1050">
                <a:solidFill>
                  <a:srgbClr val="188038"/>
                </a:solidFill>
                <a:latin typeface="Cambay"/>
                <a:ea typeface="Cambay"/>
                <a:cs typeface="Cambay"/>
                <a:sym typeface="Cambay"/>
              </a:rPr>
              <a:t>REF_SENTENCE</a:t>
            </a:r>
            <a:r>
              <a:rPr lang="en" sz="1200">
                <a:latin typeface="Cambay"/>
                <a:ea typeface="Cambay"/>
                <a:cs typeface="Cambay"/>
                <a:sym typeface="Cambay"/>
              </a:rPr>
              <a:t>: Reference sentence</a:t>
            </a:r>
            <a:endParaRPr sz="1200">
              <a:latin typeface="Cambay"/>
              <a:ea typeface="Cambay"/>
              <a:cs typeface="Cambay"/>
              <a:sym typeface="Cambay"/>
            </a:endParaRPr>
          </a:p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</a:pPr>
            <a:r>
              <a:rPr lang="en" sz="1050">
                <a:solidFill>
                  <a:srgbClr val="188038"/>
                </a:solidFill>
                <a:latin typeface="Cambay"/>
                <a:ea typeface="Cambay"/>
                <a:cs typeface="Cambay"/>
                <a:sym typeface="Cambay"/>
              </a:rPr>
              <a:t>ASSOCIATION_CLASS</a:t>
            </a:r>
            <a:r>
              <a:rPr lang="en" sz="1200">
                <a:latin typeface="Cambay"/>
                <a:ea typeface="Cambay"/>
                <a:cs typeface="Cambay"/>
                <a:sym typeface="Cambay"/>
              </a:rPr>
              <a:t>: Association class</a:t>
            </a:r>
            <a:endParaRPr sz="1200">
              <a:latin typeface="Cambay"/>
              <a:ea typeface="Cambay"/>
              <a:cs typeface="Cambay"/>
              <a:sym typeface="Cambay"/>
            </a:endParaRPr>
          </a:p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</a:pPr>
            <a:r>
              <a:rPr lang="en" sz="1050">
                <a:solidFill>
                  <a:srgbClr val="188038"/>
                </a:solidFill>
                <a:latin typeface="Cambay"/>
                <a:ea typeface="Cambay"/>
                <a:cs typeface="Cambay"/>
                <a:sym typeface="Cambay"/>
              </a:rPr>
              <a:t>REF_GENE</a:t>
            </a:r>
            <a:r>
              <a:rPr lang="en" sz="1200">
                <a:latin typeface="Cambay"/>
                <a:ea typeface="Cambay"/>
                <a:cs typeface="Cambay"/>
                <a:sym typeface="Cambay"/>
              </a:rPr>
              <a:t>: Reference gene</a:t>
            </a:r>
            <a:endParaRPr sz="1200">
              <a:latin typeface="Cambay"/>
              <a:ea typeface="Cambay"/>
              <a:cs typeface="Cambay"/>
              <a:sym typeface="Cambay"/>
            </a:endParaRPr>
          </a:p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</a:pPr>
            <a:r>
              <a:rPr lang="en" sz="1050">
                <a:solidFill>
                  <a:srgbClr val="188038"/>
                </a:solidFill>
                <a:latin typeface="Cambay"/>
                <a:ea typeface="Cambay"/>
                <a:cs typeface="Cambay"/>
                <a:sym typeface="Cambay"/>
              </a:rPr>
              <a:t>GENE_NEW</a:t>
            </a:r>
            <a:r>
              <a:rPr lang="en" sz="1200">
                <a:latin typeface="Cambay"/>
                <a:ea typeface="Cambay"/>
                <a:cs typeface="Cambay"/>
                <a:sym typeface="Cambay"/>
              </a:rPr>
              <a:t>: New gene information</a:t>
            </a:r>
            <a:endParaRPr sz="1200">
              <a:latin typeface="Cambay"/>
              <a:ea typeface="Cambay"/>
              <a:cs typeface="Cambay"/>
              <a:sym typeface="Cambay"/>
            </a:endParaRPr>
          </a:p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</a:pPr>
            <a:r>
              <a:rPr lang="en" sz="1050">
                <a:solidFill>
                  <a:srgbClr val="188038"/>
                </a:solidFill>
                <a:latin typeface="Cambay"/>
                <a:ea typeface="Cambay"/>
                <a:cs typeface="Cambay"/>
                <a:sym typeface="Cambay"/>
              </a:rPr>
              <a:t>WEIGHT</a:t>
            </a:r>
            <a:r>
              <a:rPr lang="en" sz="1200">
                <a:latin typeface="Cambay"/>
                <a:ea typeface="Cambay"/>
                <a:cs typeface="Cambay"/>
                <a:sym typeface="Cambay"/>
              </a:rPr>
              <a:t>: Weight value</a:t>
            </a:r>
            <a:endParaRPr sz="1200">
              <a:latin typeface="Cambay"/>
              <a:ea typeface="Cambay"/>
              <a:cs typeface="Cambay"/>
              <a:sym typeface="Cambay"/>
            </a:endParaRPr>
          </a:p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</a:pPr>
            <a:r>
              <a:rPr lang="en" sz="1050">
                <a:solidFill>
                  <a:srgbClr val="38761D"/>
                </a:solidFill>
                <a:highlight>
                  <a:schemeClr val="accent3"/>
                </a:highlight>
                <a:latin typeface="Cambay"/>
                <a:ea typeface="Cambay"/>
                <a:cs typeface="Cambay"/>
                <a:sym typeface="Cambay"/>
              </a:rPr>
              <a:t>Dimension of the dataset</a:t>
            </a:r>
            <a:r>
              <a:rPr lang="en" sz="1050">
                <a:solidFill>
                  <a:srgbClr val="1F1F1F"/>
                </a:solidFill>
                <a:highlight>
                  <a:schemeClr val="accent3"/>
                </a:highlight>
                <a:latin typeface="Open Sans"/>
                <a:ea typeface="Open Sans"/>
                <a:cs typeface="Open Sans"/>
                <a:sym typeface="Open Sans"/>
              </a:rPr>
              <a:t>: </a:t>
            </a:r>
            <a:r>
              <a:rPr lang="en" sz="1200">
                <a:solidFill>
                  <a:srgbClr val="1F1F1F"/>
                </a:solidFill>
                <a:highlight>
                  <a:schemeClr val="accent3"/>
                </a:highlight>
                <a:latin typeface="Cambay"/>
                <a:ea typeface="Cambay"/>
                <a:cs typeface="Cambay"/>
                <a:sym typeface="Cambay"/>
              </a:rPr>
              <a:t>14</a:t>
            </a:r>
            <a:endParaRPr sz="1200">
              <a:solidFill>
                <a:srgbClr val="1F1F1F"/>
              </a:solidFill>
              <a:highlight>
                <a:schemeClr val="accent3"/>
              </a:highlight>
              <a:latin typeface="Cambay"/>
              <a:ea typeface="Cambay"/>
              <a:cs typeface="Cambay"/>
              <a:sym typeface="Cambay"/>
            </a:endParaRPr>
          </a:p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Cambay"/>
              <a:buNone/>
            </a:pPr>
            <a:endParaRPr sz="1200">
              <a:latin typeface="Cambay"/>
              <a:ea typeface="Cambay"/>
              <a:cs typeface="Cambay"/>
              <a:sym typeface="Cambay"/>
            </a:endParaRPr>
          </a:p>
          <a:p>
            <a:pPr marL="0" lvl="0" indent="0" algn="l" rtl="0">
              <a:spcBef>
                <a:spcPts val="150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mbay"/>
              <a:ea typeface="Cambay"/>
              <a:cs typeface="Cambay"/>
              <a:sym typeface="Cambay"/>
            </a:endParaRPr>
          </a:p>
        </p:txBody>
      </p:sp>
      <p:sp>
        <p:nvSpPr>
          <p:cNvPr id="442" name="Google Shape;442;p47"/>
          <p:cNvSpPr txBox="1"/>
          <p:nvPr/>
        </p:nvSpPr>
        <p:spPr>
          <a:xfrm>
            <a:off x="4210950" y="1712075"/>
            <a:ext cx="4837500" cy="227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0C2E3A"/>
                </a:solidFill>
                <a:highlight>
                  <a:schemeClr val="accent6"/>
                </a:highlight>
              </a:rPr>
              <a:t> </a:t>
            </a:r>
            <a:r>
              <a:rPr lang="en" sz="1500" b="1">
                <a:solidFill>
                  <a:schemeClr val="dk1"/>
                </a:solidFill>
                <a:highlight>
                  <a:schemeClr val="accent6"/>
                </a:highlight>
                <a:latin typeface="Cambay"/>
                <a:ea typeface="Cambay"/>
                <a:cs typeface="Cambay"/>
                <a:sym typeface="Cambay"/>
              </a:rPr>
              <a:t>It doesn't directly provide numerical values for the Interpretability, Robustness to noise, Handling of missing data, and Computational complexity for any ML model</a:t>
            </a:r>
            <a:endParaRPr sz="1500" b="1">
              <a:solidFill>
                <a:schemeClr val="dk1"/>
              </a:solidFill>
              <a:highlight>
                <a:schemeClr val="accent6"/>
              </a:highlight>
              <a:latin typeface="Cambay"/>
              <a:ea typeface="Cambay"/>
              <a:cs typeface="Cambay"/>
              <a:sym typeface="Cambay"/>
            </a:endParaRPr>
          </a:p>
        </p:txBody>
      </p:sp>
      <p:sp>
        <p:nvSpPr>
          <p:cNvPr id="443" name="Google Shape;443;p4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8" name="Google Shape;448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375" y="539500"/>
            <a:ext cx="5943600" cy="265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9" name="Google Shape;449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59375" y="612700"/>
            <a:ext cx="4468051" cy="383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0" name="Google Shape;450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91953" y="2959225"/>
            <a:ext cx="2689777" cy="1542799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48"/>
          <p:cNvSpPr txBox="1"/>
          <p:nvPr/>
        </p:nvSpPr>
        <p:spPr>
          <a:xfrm>
            <a:off x="1821575" y="4555975"/>
            <a:ext cx="2564400" cy="3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rPr>
              <a:t>Random Forest Tree Snapshot</a:t>
            </a:r>
            <a:endParaRPr sz="1200">
              <a:solidFill>
                <a:schemeClr val="dk1"/>
              </a:solidFill>
              <a:latin typeface="Cambay"/>
              <a:ea typeface="Cambay"/>
              <a:cs typeface="Cambay"/>
              <a:sym typeface="Cambay"/>
            </a:endParaRPr>
          </a:p>
        </p:txBody>
      </p:sp>
      <p:sp>
        <p:nvSpPr>
          <p:cNvPr id="452" name="Google Shape;452;p4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7" name="Google Shape;45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1" cy="4588892"/>
          </a:xfrm>
          <a:prstGeom prst="rect">
            <a:avLst/>
          </a:prstGeom>
          <a:noFill/>
          <a:ln>
            <a:noFill/>
          </a:ln>
        </p:spPr>
      </p:pic>
      <p:sp>
        <p:nvSpPr>
          <p:cNvPr id="458" name="Google Shape;458;p49"/>
          <p:cNvSpPr txBox="1"/>
          <p:nvPr/>
        </p:nvSpPr>
        <p:spPr>
          <a:xfrm>
            <a:off x="0" y="0"/>
            <a:ext cx="42264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rPr>
              <a:t>Visualize one decision tree from the forest</a:t>
            </a:r>
            <a:endParaRPr sz="1600" b="1">
              <a:solidFill>
                <a:schemeClr val="dk1"/>
              </a:solidFill>
              <a:latin typeface="Cambay"/>
              <a:ea typeface="Cambay"/>
              <a:cs typeface="Cambay"/>
              <a:sym typeface="Cambay"/>
            </a:endParaRPr>
          </a:p>
        </p:txBody>
      </p:sp>
      <p:sp>
        <p:nvSpPr>
          <p:cNvPr id="459" name="Google Shape;459;p4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4" name="Google Shape;464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0200" y="539500"/>
            <a:ext cx="5943600" cy="3800475"/>
          </a:xfrm>
          <a:prstGeom prst="rect">
            <a:avLst/>
          </a:prstGeom>
          <a:noFill/>
          <a:ln>
            <a:noFill/>
          </a:ln>
        </p:spPr>
      </p:pic>
      <p:sp>
        <p:nvSpPr>
          <p:cNvPr id="465" name="Google Shape;465;p5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4"/>
          <p:cNvSpPr txBox="1"/>
          <p:nvPr/>
        </p:nvSpPr>
        <p:spPr>
          <a:xfrm>
            <a:off x="952875" y="539500"/>
            <a:ext cx="4746600" cy="7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rPr>
              <a:t>Objective &amp; Goal</a:t>
            </a:r>
            <a:endParaRPr sz="3000">
              <a:solidFill>
                <a:schemeClr val="dk1"/>
              </a:solidFill>
              <a:latin typeface="Anek Malayalam"/>
              <a:ea typeface="Anek Malayalam"/>
              <a:cs typeface="Anek Malayalam"/>
              <a:sym typeface="Anek Malayalam"/>
            </a:endParaRPr>
          </a:p>
        </p:txBody>
      </p:sp>
      <p:sp>
        <p:nvSpPr>
          <p:cNvPr id="211" name="Google Shape;211;p24"/>
          <p:cNvSpPr txBox="1"/>
          <p:nvPr/>
        </p:nvSpPr>
        <p:spPr>
          <a:xfrm>
            <a:off x="901875" y="1407325"/>
            <a:ext cx="6089700" cy="28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mbay"/>
              <a:buChar char="●"/>
            </a:pPr>
            <a:r>
              <a:rPr lang="en" sz="2000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rPr>
              <a:t>Continuous Research and Collaboration</a:t>
            </a:r>
            <a:endParaRPr sz="2000">
              <a:solidFill>
                <a:schemeClr val="dk1"/>
              </a:solidFill>
              <a:latin typeface="Cambay"/>
              <a:ea typeface="Cambay"/>
              <a:cs typeface="Cambay"/>
              <a:sym typeface="Cambay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mbay"/>
              <a:buChar char="●"/>
            </a:pPr>
            <a:r>
              <a:rPr lang="en" sz="2000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rPr>
              <a:t>Personalized Medicine</a:t>
            </a:r>
            <a:endParaRPr sz="2000">
              <a:solidFill>
                <a:schemeClr val="dk1"/>
              </a:solidFill>
              <a:latin typeface="Cambay"/>
              <a:ea typeface="Cambay"/>
              <a:cs typeface="Cambay"/>
              <a:sym typeface="Cambay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mbay"/>
              <a:buChar char="●"/>
            </a:pPr>
            <a:r>
              <a:rPr lang="en" sz="2000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rPr>
              <a:t>Clinical Applications</a:t>
            </a:r>
            <a:endParaRPr sz="2000">
              <a:solidFill>
                <a:schemeClr val="dk1"/>
              </a:solidFill>
              <a:latin typeface="Cambay"/>
              <a:ea typeface="Cambay"/>
              <a:cs typeface="Cambay"/>
              <a:sym typeface="Cambay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mbay"/>
              <a:buChar char="●"/>
            </a:pPr>
            <a:r>
              <a:rPr lang="en" sz="2000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rPr>
              <a:t>Limitations of Models</a:t>
            </a:r>
            <a:endParaRPr sz="2000">
              <a:solidFill>
                <a:schemeClr val="dk1"/>
              </a:solidFill>
              <a:latin typeface="Cambay"/>
              <a:ea typeface="Cambay"/>
              <a:cs typeface="Cambay"/>
              <a:sym typeface="Cambay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mbay"/>
              <a:buChar char="●"/>
            </a:pPr>
            <a:r>
              <a:rPr lang="en" sz="2000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rPr>
              <a:t>Enrich the Benchmarking Datasets.</a:t>
            </a:r>
            <a:endParaRPr sz="2000">
              <a:solidFill>
                <a:schemeClr val="dk1"/>
              </a:solidFill>
              <a:latin typeface="Cambay"/>
              <a:ea typeface="Cambay"/>
              <a:cs typeface="Cambay"/>
              <a:sym typeface="Cambay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mbay"/>
              <a:buChar char="●"/>
            </a:pPr>
            <a:r>
              <a:rPr lang="en" sz="2000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rPr>
              <a:t>Risk Assessment</a:t>
            </a:r>
            <a:endParaRPr sz="2000">
              <a:solidFill>
                <a:schemeClr val="dk1"/>
              </a:solidFill>
              <a:latin typeface="Cambay"/>
              <a:ea typeface="Cambay"/>
              <a:cs typeface="Cambay"/>
              <a:sym typeface="Cambay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mbay"/>
              <a:buChar char="●"/>
            </a:pPr>
            <a:r>
              <a:rPr lang="en" sz="2000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rPr>
              <a:t>Early Diagnosis </a:t>
            </a:r>
            <a:endParaRPr sz="2000">
              <a:solidFill>
                <a:schemeClr val="dk1"/>
              </a:solidFill>
              <a:latin typeface="Cambay"/>
              <a:ea typeface="Cambay"/>
              <a:cs typeface="Cambay"/>
              <a:sym typeface="Cambay"/>
            </a:endParaRPr>
          </a:p>
        </p:txBody>
      </p:sp>
      <p:sp>
        <p:nvSpPr>
          <p:cNvPr id="212" name="Google Shape;212;p2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0" name="Google Shape;470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70350" y="615800"/>
            <a:ext cx="4873650" cy="3551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" name="Google Shape;471;p51"/>
          <p:cNvPicPr preferRelativeResize="0"/>
          <p:nvPr/>
        </p:nvPicPr>
        <p:blipFill rotWithShape="1">
          <a:blip r:embed="rId4">
            <a:alphaModFix/>
          </a:blip>
          <a:srcRect r="-23701"/>
          <a:stretch/>
        </p:blipFill>
        <p:spPr>
          <a:xfrm>
            <a:off x="0" y="615800"/>
            <a:ext cx="4270350" cy="3507750"/>
          </a:xfrm>
          <a:prstGeom prst="rect">
            <a:avLst/>
          </a:prstGeom>
          <a:noFill/>
          <a:ln>
            <a:noFill/>
          </a:ln>
        </p:spPr>
      </p:pic>
      <p:sp>
        <p:nvSpPr>
          <p:cNvPr id="472" name="Google Shape;472;p5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52"/>
          <p:cNvSpPr txBox="1"/>
          <p:nvPr/>
        </p:nvSpPr>
        <p:spPr>
          <a:xfrm>
            <a:off x="960850" y="672650"/>
            <a:ext cx="6166200" cy="73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rPr>
              <a:t>Conclusion &amp; Future Work</a:t>
            </a:r>
            <a:endParaRPr sz="2500">
              <a:solidFill>
                <a:schemeClr val="dk1"/>
              </a:solidFill>
              <a:latin typeface="Anek Malayalam"/>
              <a:ea typeface="Anek Malayalam"/>
              <a:cs typeface="Anek Malayalam"/>
              <a:sym typeface="Anek Malayalam"/>
            </a:endParaRPr>
          </a:p>
        </p:txBody>
      </p:sp>
      <p:sp>
        <p:nvSpPr>
          <p:cNvPr id="478" name="Google Shape;478;p52"/>
          <p:cNvSpPr txBox="1"/>
          <p:nvPr/>
        </p:nvSpPr>
        <p:spPr>
          <a:xfrm>
            <a:off x="917150" y="1605750"/>
            <a:ext cx="5693100" cy="31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mbay"/>
              <a:buChar char="●"/>
            </a:pPr>
            <a:r>
              <a:rPr lang="en" sz="1500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rPr>
              <a:t>Vast field of Research</a:t>
            </a:r>
            <a:endParaRPr sz="1500">
              <a:solidFill>
                <a:schemeClr val="dk1"/>
              </a:solidFill>
              <a:latin typeface="Cambay"/>
              <a:ea typeface="Cambay"/>
              <a:cs typeface="Cambay"/>
              <a:sym typeface="Cambay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mbay"/>
              <a:buChar char="●"/>
            </a:pPr>
            <a:r>
              <a:rPr lang="en" sz="1500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rPr>
              <a:t>Human Helpful Innovation</a:t>
            </a:r>
            <a:endParaRPr sz="1500">
              <a:solidFill>
                <a:schemeClr val="dk1"/>
              </a:solidFill>
              <a:latin typeface="Cambay"/>
              <a:ea typeface="Cambay"/>
              <a:cs typeface="Cambay"/>
              <a:sym typeface="Cambay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mbay"/>
              <a:buChar char="●"/>
            </a:pPr>
            <a:r>
              <a:rPr lang="en" sz="1500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rPr>
              <a:t>Medical Milestone</a:t>
            </a:r>
            <a:endParaRPr sz="1500">
              <a:solidFill>
                <a:schemeClr val="dk1"/>
              </a:solidFill>
              <a:latin typeface="Cambay"/>
              <a:ea typeface="Cambay"/>
              <a:cs typeface="Cambay"/>
              <a:sym typeface="Cambay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mbay"/>
              <a:buChar char="●"/>
            </a:pPr>
            <a:r>
              <a:rPr lang="en" sz="1500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rPr>
              <a:t>Need to Walk More</a:t>
            </a:r>
            <a:endParaRPr sz="1500">
              <a:solidFill>
                <a:schemeClr val="dk1"/>
              </a:solidFill>
              <a:latin typeface="Cambay"/>
              <a:ea typeface="Cambay"/>
              <a:cs typeface="Cambay"/>
              <a:sym typeface="Cambay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mbay"/>
              <a:buChar char="●"/>
            </a:pPr>
            <a:r>
              <a:rPr lang="en" sz="1500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rPr>
              <a:t>Hybrid Model</a:t>
            </a:r>
            <a:endParaRPr sz="1500">
              <a:solidFill>
                <a:schemeClr val="dk1"/>
              </a:solidFill>
              <a:latin typeface="Cambay"/>
              <a:ea typeface="Cambay"/>
              <a:cs typeface="Cambay"/>
              <a:sym typeface="Cambay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mbay"/>
              <a:buChar char="●"/>
            </a:pPr>
            <a:r>
              <a:rPr lang="en" sz="1500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rPr>
              <a:t>Feature Selection</a:t>
            </a:r>
            <a:endParaRPr sz="1500">
              <a:solidFill>
                <a:schemeClr val="dk1"/>
              </a:solidFill>
              <a:latin typeface="Cambay"/>
              <a:ea typeface="Cambay"/>
              <a:cs typeface="Cambay"/>
              <a:sym typeface="Cambay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mbay"/>
              <a:buChar char="●"/>
            </a:pPr>
            <a:r>
              <a:rPr lang="en" sz="1500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rPr>
              <a:t>Optimization</a:t>
            </a:r>
            <a:endParaRPr sz="1500">
              <a:solidFill>
                <a:schemeClr val="dk1"/>
              </a:solidFill>
              <a:latin typeface="Cambay"/>
              <a:ea typeface="Cambay"/>
              <a:cs typeface="Cambay"/>
              <a:sym typeface="Cambay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mbay"/>
              <a:buChar char="●"/>
            </a:pPr>
            <a:r>
              <a:rPr lang="en" sz="1500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rPr>
              <a:t>Interpretability</a:t>
            </a:r>
            <a:endParaRPr sz="1500">
              <a:solidFill>
                <a:schemeClr val="dk1"/>
              </a:solidFill>
              <a:latin typeface="Cambay"/>
              <a:ea typeface="Cambay"/>
              <a:cs typeface="Cambay"/>
              <a:sym typeface="Cambay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mbay"/>
              <a:buChar char="●"/>
            </a:pPr>
            <a:r>
              <a:rPr lang="en" sz="1500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rPr>
              <a:t>Applications</a:t>
            </a:r>
            <a:endParaRPr sz="1500">
              <a:solidFill>
                <a:schemeClr val="dk1"/>
              </a:solidFill>
              <a:latin typeface="Cambay"/>
              <a:ea typeface="Cambay"/>
              <a:cs typeface="Cambay"/>
              <a:sym typeface="Cambay"/>
            </a:endParaRPr>
          </a:p>
        </p:txBody>
      </p:sp>
      <p:sp>
        <p:nvSpPr>
          <p:cNvPr id="479" name="Google Shape;479;p5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53"/>
          <p:cNvSpPr txBox="1">
            <a:spLocks noGrp="1"/>
          </p:cNvSpPr>
          <p:nvPr>
            <p:ph type="title"/>
          </p:nvPr>
        </p:nvSpPr>
        <p:spPr>
          <a:xfrm>
            <a:off x="1026050" y="608175"/>
            <a:ext cx="6049200" cy="66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Cambay"/>
                <a:ea typeface="Cambay"/>
                <a:cs typeface="Cambay"/>
                <a:sym typeface="Cambay"/>
              </a:rPr>
              <a:t>References</a:t>
            </a:r>
            <a:endParaRPr sz="3000">
              <a:latin typeface="Cambay"/>
              <a:ea typeface="Cambay"/>
              <a:cs typeface="Cambay"/>
              <a:sym typeface="Cambay"/>
            </a:endParaRPr>
          </a:p>
        </p:txBody>
      </p:sp>
      <p:sp>
        <p:nvSpPr>
          <p:cNvPr id="485" name="Google Shape;485;p5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sp>
        <p:nvSpPr>
          <p:cNvPr id="486" name="Google Shape;486;p53"/>
          <p:cNvSpPr txBox="1"/>
          <p:nvPr/>
        </p:nvSpPr>
        <p:spPr>
          <a:xfrm>
            <a:off x="947850" y="1484900"/>
            <a:ext cx="6933300" cy="31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mbay"/>
              <a:buAutoNum type="arabicPeriod"/>
            </a:pPr>
            <a:r>
              <a:rPr lang="en" sz="1500" dirty="0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rPr>
              <a:t>S. A. A. P. S. A. A. K. S. Raj and Alok, ““benchmark gene reference data for breast cancer”, mendeley data, v2, doi: 10.17632/xdkvk75ns7.2,”</a:t>
            </a: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mbay"/>
              <a:buAutoNum type="arabicPeriod"/>
            </a:pPr>
            <a:endParaRPr lang="en" sz="1500" dirty="0">
              <a:solidFill>
                <a:schemeClr val="dk1"/>
              </a:solidFill>
              <a:latin typeface="Cambay"/>
              <a:ea typeface="Cambay"/>
              <a:cs typeface="Cambay"/>
              <a:sym typeface="Cambay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mbay"/>
              <a:buAutoNum type="arabicPeriod"/>
            </a:pPr>
            <a:r>
              <a:rPr lang="en" sz="1500" dirty="0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rPr>
              <a:t>S. P.-A. S. J. B. D. R. W. A. P.-L. A. G. B. H. Dessailly, “Benchmarking network propagation methods for disease gene identification,” 2019.</a:t>
            </a: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mbay"/>
              <a:buAutoNum type="arabicPeriod"/>
            </a:pPr>
            <a:endParaRPr sz="1500" dirty="0">
              <a:solidFill>
                <a:schemeClr val="dk1"/>
              </a:solidFill>
              <a:latin typeface="Cambay"/>
              <a:ea typeface="Cambay"/>
              <a:cs typeface="Cambay"/>
              <a:sym typeface="Cambay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mbay"/>
              <a:buAutoNum type="arabicPeriod"/>
            </a:pPr>
            <a:r>
              <a:rPr lang="en" sz="1500" dirty="0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rPr>
              <a:t>S. A. D. Majidian and C. C. et al., “Genomic variant benchmark: if you cannot measure it, you cannot improve it. genome biol 24, 221,” 2023.</a:t>
            </a:r>
            <a:endParaRPr sz="1500" dirty="0">
              <a:solidFill>
                <a:schemeClr val="dk1"/>
              </a:solidFill>
              <a:latin typeface="Cambay"/>
              <a:ea typeface="Cambay"/>
              <a:cs typeface="Cambay"/>
              <a:sym typeface="Cambay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54"/>
          <p:cNvSpPr txBox="1">
            <a:spLocks noGrp="1"/>
          </p:cNvSpPr>
          <p:nvPr>
            <p:ph type="title"/>
          </p:nvPr>
        </p:nvSpPr>
        <p:spPr>
          <a:xfrm>
            <a:off x="873475" y="1088900"/>
            <a:ext cx="5748900" cy="129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/>
              <a:t>Thank You!</a:t>
            </a:r>
            <a:endParaRPr sz="8000"/>
          </a:p>
        </p:txBody>
      </p:sp>
      <p:sp>
        <p:nvSpPr>
          <p:cNvPr id="492" name="Google Shape;492;p54"/>
          <p:cNvSpPr txBox="1">
            <a:spLocks noGrp="1"/>
          </p:cNvSpPr>
          <p:nvPr>
            <p:ph type="subTitle" idx="4294967295"/>
          </p:nvPr>
        </p:nvSpPr>
        <p:spPr>
          <a:xfrm>
            <a:off x="1143075" y="2693850"/>
            <a:ext cx="3883800" cy="70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latin typeface="Raleway"/>
                <a:ea typeface="Raleway"/>
                <a:cs typeface="Raleway"/>
                <a:sym typeface="Raleway"/>
              </a:rPr>
              <a:t>Do you have any questions?</a:t>
            </a:r>
            <a:endParaRPr sz="2000" b="1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3" name="Google Shape;493;p54"/>
          <p:cNvGrpSpPr/>
          <p:nvPr/>
        </p:nvGrpSpPr>
        <p:grpSpPr>
          <a:xfrm>
            <a:off x="5979699" y="1661731"/>
            <a:ext cx="835886" cy="473251"/>
            <a:chOff x="1356800" y="1672903"/>
            <a:chExt cx="582337" cy="329700"/>
          </a:xfrm>
        </p:grpSpPr>
        <p:sp>
          <p:nvSpPr>
            <p:cNvPr id="494" name="Google Shape;494;p54"/>
            <p:cNvSpPr/>
            <p:nvPr/>
          </p:nvSpPr>
          <p:spPr>
            <a:xfrm>
              <a:off x="1356800" y="1759153"/>
              <a:ext cx="156900" cy="157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54"/>
            <p:cNvSpPr/>
            <p:nvPr/>
          </p:nvSpPr>
          <p:spPr>
            <a:xfrm>
              <a:off x="1610037" y="1672903"/>
              <a:ext cx="329100" cy="329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</p:grpSp>
      <p:sp>
        <p:nvSpPr>
          <p:cNvPr id="496" name="Google Shape;496;p5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Human Gene-Disease datasets</a:t>
            </a:r>
            <a:endParaRPr/>
          </a:p>
        </p:txBody>
      </p:sp>
      <p:cxnSp>
        <p:nvCxnSpPr>
          <p:cNvPr id="218" name="Google Shape;218;p25"/>
          <p:cNvCxnSpPr/>
          <p:nvPr/>
        </p:nvCxnSpPr>
        <p:spPr>
          <a:xfrm>
            <a:off x="1104400" y="2417250"/>
            <a:ext cx="834000" cy="83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19" name="Google Shape;219;p25"/>
          <p:cNvSpPr/>
          <p:nvPr/>
        </p:nvSpPr>
        <p:spPr>
          <a:xfrm>
            <a:off x="720000" y="1374700"/>
            <a:ext cx="3599100" cy="3449400"/>
          </a:xfrm>
          <a:prstGeom prst="roundRect">
            <a:avLst>
              <a:gd name="adj" fmla="val 16667"/>
            </a:avLst>
          </a:prstGeom>
          <a:solidFill>
            <a:srgbClr val="FF99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 b="1">
              <a:latin typeface="Cambay"/>
              <a:ea typeface="Cambay"/>
              <a:cs typeface="Cambay"/>
              <a:sym typeface="Cambay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mbay"/>
              <a:buChar char="●"/>
            </a:pPr>
            <a:r>
              <a:rPr lang="en" sz="1500" b="1">
                <a:latin typeface="Cambay"/>
                <a:ea typeface="Cambay"/>
                <a:cs typeface="Cambay"/>
                <a:sym typeface="Cambay"/>
              </a:rPr>
              <a:t>Availability: </a:t>
            </a:r>
            <a:r>
              <a:rPr lang="en" sz="1500">
                <a:latin typeface="Cambay"/>
                <a:ea typeface="Cambay"/>
                <a:cs typeface="Cambay"/>
                <a:sym typeface="Cambay"/>
              </a:rPr>
              <a:t>Scattered over literature as free-text data, Unorganized, Not recorded properly</a:t>
            </a:r>
            <a:endParaRPr sz="1500">
              <a:latin typeface="Cambay"/>
              <a:ea typeface="Cambay"/>
              <a:cs typeface="Cambay"/>
              <a:sym typeface="Cambay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mbay"/>
              <a:buChar char="●"/>
            </a:pPr>
            <a:r>
              <a:rPr lang="en" sz="1500" b="1">
                <a:latin typeface="Cambay"/>
                <a:ea typeface="Cambay"/>
                <a:cs typeface="Cambay"/>
                <a:sym typeface="Cambay"/>
              </a:rPr>
              <a:t>Usefulness: </a:t>
            </a:r>
            <a:r>
              <a:rPr lang="en" sz="1500">
                <a:latin typeface="Cambay"/>
                <a:ea typeface="Cambay"/>
                <a:cs typeface="Cambay"/>
                <a:sym typeface="Cambay"/>
              </a:rPr>
              <a:t>Not compatible for computational analysis</a:t>
            </a:r>
            <a:endParaRPr sz="1500">
              <a:latin typeface="Cambay"/>
              <a:ea typeface="Cambay"/>
              <a:cs typeface="Cambay"/>
              <a:sym typeface="Cambay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mbay"/>
              <a:buChar char="●"/>
            </a:pPr>
            <a:r>
              <a:rPr lang="en" sz="1500" b="1">
                <a:latin typeface="Cambay"/>
                <a:ea typeface="Cambay"/>
                <a:cs typeface="Cambay"/>
                <a:sym typeface="Cambay"/>
              </a:rPr>
              <a:t>Work compatible: </a:t>
            </a:r>
            <a:r>
              <a:rPr lang="en" sz="1500">
                <a:latin typeface="Cambay"/>
                <a:ea typeface="Cambay"/>
                <a:cs typeface="Cambay"/>
                <a:sym typeface="Cambay"/>
              </a:rPr>
              <a:t>Not suitable and slow process</a:t>
            </a:r>
            <a:endParaRPr>
              <a:latin typeface="Cambay"/>
              <a:ea typeface="Cambay"/>
              <a:cs typeface="Cambay"/>
              <a:sym typeface="Cambay"/>
            </a:endParaRPr>
          </a:p>
        </p:txBody>
      </p:sp>
      <p:sp>
        <p:nvSpPr>
          <p:cNvPr id="220" name="Google Shape;220;p25"/>
          <p:cNvSpPr/>
          <p:nvPr/>
        </p:nvSpPr>
        <p:spPr>
          <a:xfrm>
            <a:off x="719900" y="1824500"/>
            <a:ext cx="3599100" cy="5727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>
                <a:solidFill>
                  <a:srgbClr val="FF9900"/>
                </a:solidFill>
                <a:latin typeface="Cambay"/>
                <a:ea typeface="Cambay"/>
                <a:cs typeface="Cambay"/>
                <a:sym typeface="Cambay"/>
              </a:rPr>
              <a:t>Raw Datasets</a:t>
            </a:r>
            <a:endParaRPr>
              <a:solidFill>
                <a:srgbClr val="FF9900"/>
              </a:solidFill>
              <a:latin typeface="Cambay"/>
              <a:ea typeface="Cambay"/>
              <a:cs typeface="Cambay"/>
              <a:sym typeface="Cambay"/>
            </a:endParaRPr>
          </a:p>
        </p:txBody>
      </p:sp>
      <p:cxnSp>
        <p:nvCxnSpPr>
          <p:cNvPr id="221" name="Google Shape;221;p25"/>
          <p:cNvCxnSpPr/>
          <p:nvPr/>
        </p:nvCxnSpPr>
        <p:spPr>
          <a:xfrm>
            <a:off x="5140475" y="2456700"/>
            <a:ext cx="834000" cy="83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22" name="Google Shape;222;p25"/>
          <p:cNvSpPr/>
          <p:nvPr/>
        </p:nvSpPr>
        <p:spPr>
          <a:xfrm>
            <a:off x="4756075" y="1414150"/>
            <a:ext cx="3599100" cy="3449400"/>
          </a:xfrm>
          <a:prstGeom prst="roundRect">
            <a:avLst>
              <a:gd name="adj" fmla="val 16667"/>
            </a:avLst>
          </a:prstGeom>
          <a:solidFill>
            <a:srgbClr val="6D9EEB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 b="1">
              <a:solidFill>
                <a:schemeClr val="dk1"/>
              </a:solidFill>
              <a:latin typeface="Cambay"/>
              <a:ea typeface="Cambay"/>
              <a:cs typeface="Cambay"/>
              <a:sym typeface="Cambay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b="1">
              <a:latin typeface="Cambay"/>
              <a:ea typeface="Cambay"/>
              <a:cs typeface="Cambay"/>
              <a:sym typeface="Cambay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b="1">
              <a:latin typeface="Cambay"/>
              <a:ea typeface="Cambay"/>
              <a:cs typeface="Cambay"/>
              <a:sym typeface="Cambay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mbay"/>
              <a:buChar char="●"/>
            </a:pPr>
            <a:r>
              <a:rPr lang="en" sz="1500" b="1">
                <a:latin typeface="Cambay"/>
                <a:ea typeface="Cambay"/>
                <a:cs typeface="Cambay"/>
                <a:sym typeface="Cambay"/>
              </a:rPr>
              <a:t>Availability: </a:t>
            </a:r>
            <a:r>
              <a:rPr lang="en" sz="1500">
                <a:latin typeface="Cambay"/>
                <a:ea typeface="Cambay"/>
                <a:cs typeface="Cambay"/>
                <a:sym typeface="Cambay"/>
              </a:rPr>
              <a:t>OMIM, DisGeNet, GAD, GWAS</a:t>
            </a:r>
            <a:endParaRPr sz="1500">
              <a:latin typeface="Cambay"/>
              <a:ea typeface="Cambay"/>
              <a:cs typeface="Cambay"/>
              <a:sym typeface="Cambay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mbay"/>
              <a:buChar char="●"/>
            </a:pPr>
            <a:r>
              <a:rPr lang="en" sz="1500" b="1">
                <a:latin typeface="Cambay"/>
                <a:ea typeface="Cambay"/>
                <a:cs typeface="Cambay"/>
                <a:sym typeface="Cambay"/>
              </a:rPr>
              <a:t>Usefulness: </a:t>
            </a:r>
            <a:r>
              <a:rPr lang="en" sz="1500">
                <a:latin typeface="Cambay"/>
                <a:ea typeface="Cambay"/>
                <a:cs typeface="Cambay"/>
                <a:sym typeface="Cambay"/>
              </a:rPr>
              <a:t>Cytoscape plugin and Computational analysis</a:t>
            </a:r>
            <a:endParaRPr sz="1500">
              <a:latin typeface="Cambay"/>
              <a:ea typeface="Cambay"/>
              <a:cs typeface="Cambay"/>
              <a:sym typeface="Cambay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mbay"/>
              <a:buChar char="●"/>
            </a:pPr>
            <a:r>
              <a:rPr lang="en" sz="1500" b="1">
                <a:latin typeface="Cambay"/>
                <a:ea typeface="Cambay"/>
                <a:cs typeface="Cambay"/>
                <a:sym typeface="Cambay"/>
              </a:rPr>
              <a:t>Work compatible: </a:t>
            </a:r>
            <a:r>
              <a:rPr lang="en" sz="1500">
                <a:latin typeface="Cambay"/>
                <a:ea typeface="Cambay"/>
                <a:cs typeface="Cambay"/>
                <a:sym typeface="Cambay"/>
              </a:rPr>
              <a:t>Representable as GDAs graph</a:t>
            </a:r>
            <a:endParaRPr sz="1500">
              <a:latin typeface="Cambay"/>
              <a:ea typeface="Cambay"/>
              <a:cs typeface="Cambay"/>
              <a:sym typeface="Cambay"/>
            </a:endParaRPr>
          </a:p>
        </p:txBody>
      </p:sp>
      <p:sp>
        <p:nvSpPr>
          <p:cNvPr id="223" name="Google Shape;223;p25"/>
          <p:cNvSpPr/>
          <p:nvPr/>
        </p:nvSpPr>
        <p:spPr>
          <a:xfrm>
            <a:off x="4755975" y="1863950"/>
            <a:ext cx="3599100" cy="5727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>
                <a:solidFill>
                  <a:srgbClr val="6D9EEB"/>
                </a:solidFill>
                <a:latin typeface="Cambay"/>
                <a:ea typeface="Cambay"/>
                <a:cs typeface="Cambay"/>
                <a:sym typeface="Cambay"/>
              </a:rPr>
              <a:t>Benchmark Datasets</a:t>
            </a:r>
            <a:endParaRPr>
              <a:solidFill>
                <a:srgbClr val="6D9EEB"/>
              </a:solidFill>
              <a:latin typeface="Cambay"/>
              <a:ea typeface="Cambay"/>
              <a:cs typeface="Cambay"/>
              <a:sym typeface="Cambay"/>
            </a:endParaRPr>
          </a:p>
        </p:txBody>
      </p:sp>
      <p:sp>
        <p:nvSpPr>
          <p:cNvPr id="224" name="Google Shape;224;p2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State of art Genomics Datasets</a:t>
            </a:r>
            <a:endParaRPr/>
          </a:p>
        </p:txBody>
      </p:sp>
      <p:sp>
        <p:nvSpPr>
          <p:cNvPr id="230" name="Google Shape;230;p26"/>
          <p:cNvSpPr/>
          <p:nvPr/>
        </p:nvSpPr>
        <p:spPr>
          <a:xfrm>
            <a:off x="565700" y="1446225"/>
            <a:ext cx="1607400" cy="816600"/>
          </a:xfrm>
          <a:prstGeom prst="roundRect">
            <a:avLst>
              <a:gd name="adj" fmla="val 16667"/>
            </a:avLst>
          </a:prstGeom>
          <a:solidFill>
            <a:srgbClr val="CFD9E0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rPr>
              <a:t>OMIM</a:t>
            </a:r>
            <a:endParaRPr>
              <a:latin typeface="Cambay"/>
              <a:ea typeface="Cambay"/>
              <a:cs typeface="Cambay"/>
              <a:sym typeface="Cambay"/>
            </a:endParaRPr>
          </a:p>
        </p:txBody>
      </p:sp>
      <p:sp>
        <p:nvSpPr>
          <p:cNvPr id="231" name="Google Shape;231;p26"/>
          <p:cNvSpPr/>
          <p:nvPr/>
        </p:nvSpPr>
        <p:spPr>
          <a:xfrm>
            <a:off x="2578125" y="1446213"/>
            <a:ext cx="1607400" cy="816600"/>
          </a:xfrm>
          <a:prstGeom prst="roundRect">
            <a:avLst>
              <a:gd name="adj" fmla="val 16667"/>
            </a:avLst>
          </a:prstGeom>
          <a:solidFill>
            <a:srgbClr val="CFD9E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rPr>
              <a:t>DisGeNET</a:t>
            </a:r>
            <a:endParaRPr>
              <a:latin typeface="Cambay"/>
              <a:ea typeface="Cambay"/>
              <a:cs typeface="Cambay"/>
              <a:sym typeface="Cambay"/>
            </a:endParaRPr>
          </a:p>
        </p:txBody>
      </p:sp>
      <p:sp>
        <p:nvSpPr>
          <p:cNvPr id="232" name="Google Shape;232;p26"/>
          <p:cNvSpPr/>
          <p:nvPr/>
        </p:nvSpPr>
        <p:spPr>
          <a:xfrm>
            <a:off x="4520063" y="1446225"/>
            <a:ext cx="1607400" cy="816600"/>
          </a:xfrm>
          <a:prstGeom prst="roundRect">
            <a:avLst>
              <a:gd name="adj" fmla="val 16667"/>
            </a:avLst>
          </a:prstGeom>
          <a:solidFill>
            <a:srgbClr val="CFD9E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rPr>
              <a:t>CTD</a:t>
            </a:r>
            <a:endParaRPr>
              <a:latin typeface="Cambay"/>
              <a:ea typeface="Cambay"/>
              <a:cs typeface="Cambay"/>
              <a:sym typeface="Cambay"/>
            </a:endParaRPr>
          </a:p>
        </p:txBody>
      </p:sp>
      <p:sp>
        <p:nvSpPr>
          <p:cNvPr id="233" name="Google Shape;233;p26"/>
          <p:cNvSpPr/>
          <p:nvPr/>
        </p:nvSpPr>
        <p:spPr>
          <a:xfrm>
            <a:off x="6532075" y="1446225"/>
            <a:ext cx="1607400" cy="816600"/>
          </a:xfrm>
          <a:prstGeom prst="roundRect">
            <a:avLst>
              <a:gd name="adj" fmla="val 16667"/>
            </a:avLst>
          </a:prstGeom>
          <a:solidFill>
            <a:srgbClr val="CFD9E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rPr>
              <a:t>UniPort</a:t>
            </a:r>
            <a:endParaRPr>
              <a:latin typeface="Cambay"/>
              <a:ea typeface="Cambay"/>
              <a:cs typeface="Cambay"/>
              <a:sym typeface="Cambay"/>
            </a:endParaRPr>
          </a:p>
        </p:txBody>
      </p:sp>
      <p:sp>
        <p:nvSpPr>
          <p:cNvPr id="234" name="Google Shape;234;p26"/>
          <p:cNvSpPr/>
          <p:nvPr/>
        </p:nvSpPr>
        <p:spPr>
          <a:xfrm>
            <a:off x="565700" y="2476150"/>
            <a:ext cx="1607400" cy="816600"/>
          </a:xfrm>
          <a:prstGeom prst="roundRect">
            <a:avLst>
              <a:gd name="adj" fmla="val 16667"/>
            </a:avLst>
          </a:prstGeom>
          <a:solidFill>
            <a:srgbClr val="CFD9E0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rPr>
              <a:t>GAD</a:t>
            </a:r>
            <a:endParaRPr>
              <a:latin typeface="Cambay"/>
              <a:ea typeface="Cambay"/>
              <a:cs typeface="Cambay"/>
              <a:sym typeface="Cambay"/>
            </a:endParaRPr>
          </a:p>
        </p:txBody>
      </p:sp>
      <p:sp>
        <p:nvSpPr>
          <p:cNvPr id="235" name="Google Shape;235;p26"/>
          <p:cNvSpPr/>
          <p:nvPr/>
        </p:nvSpPr>
        <p:spPr>
          <a:xfrm>
            <a:off x="2578125" y="2476138"/>
            <a:ext cx="1607400" cy="816600"/>
          </a:xfrm>
          <a:prstGeom prst="roundRect">
            <a:avLst>
              <a:gd name="adj" fmla="val 16667"/>
            </a:avLst>
          </a:prstGeom>
          <a:solidFill>
            <a:srgbClr val="CFD9E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rPr>
              <a:t>GWAS</a:t>
            </a:r>
            <a:endParaRPr b="1">
              <a:solidFill>
                <a:schemeClr val="dk1"/>
              </a:solidFill>
              <a:latin typeface="Cambay"/>
              <a:ea typeface="Cambay"/>
              <a:cs typeface="Cambay"/>
              <a:sym typeface="Cambay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rPr>
              <a:t>Catalog</a:t>
            </a:r>
            <a:endParaRPr>
              <a:latin typeface="Cambay"/>
              <a:ea typeface="Cambay"/>
              <a:cs typeface="Cambay"/>
              <a:sym typeface="Cambay"/>
            </a:endParaRPr>
          </a:p>
        </p:txBody>
      </p:sp>
      <p:sp>
        <p:nvSpPr>
          <p:cNvPr id="236" name="Google Shape;236;p26"/>
          <p:cNvSpPr/>
          <p:nvPr/>
        </p:nvSpPr>
        <p:spPr>
          <a:xfrm>
            <a:off x="4520063" y="2476150"/>
            <a:ext cx="1607400" cy="816600"/>
          </a:xfrm>
          <a:prstGeom prst="roundRect">
            <a:avLst>
              <a:gd name="adj" fmla="val 16667"/>
            </a:avLst>
          </a:prstGeom>
          <a:solidFill>
            <a:srgbClr val="CFD9E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rPr>
              <a:t>Orphanet</a:t>
            </a:r>
            <a:endParaRPr>
              <a:latin typeface="Cambay"/>
              <a:ea typeface="Cambay"/>
              <a:cs typeface="Cambay"/>
              <a:sym typeface="Cambay"/>
            </a:endParaRPr>
          </a:p>
        </p:txBody>
      </p:sp>
      <p:sp>
        <p:nvSpPr>
          <p:cNvPr id="237" name="Google Shape;237;p26"/>
          <p:cNvSpPr/>
          <p:nvPr/>
        </p:nvSpPr>
        <p:spPr>
          <a:xfrm>
            <a:off x="6532075" y="2476150"/>
            <a:ext cx="1607400" cy="816600"/>
          </a:xfrm>
          <a:prstGeom prst="roundRect">
            <a:avLst>
              <a:gd name="adj" fmla="val 16667"/>
            </a:avLst>
          </a:prstGeom>
          <a:solidFill>
            <a:srgbClr val="CFD9E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rPr>
              <a:t>ClinVer</a:t>
            </a:r>
            <a:endParaRPr>
              <a:latin typeface="Cambay"/>
              <a:ea typeface="Cambay"/>
              <a:cs typeface="Cambay"/>
              <a:sym typeface="Cambay"/>
            </a:endParaRPr>
          </a:p>
        </p:txBody>
      </p:sp>
      <p:sp>
        <p:nvSpPr>
          <p:cNvPr id="238" name="Google Shape;238;p26"/>
          <p:cNvSpPr/>
          <p:nvPr/>
        </p:nvSpPr>
        <p:spPr>
          <a:xfrm>
            <a:off x="1590925" y="3506075"/>
            <a:ext cx="1607400" cy="816600"/>
          </a:xfrm>
          <a:prstGeom prst="roundRect">
            <a:avLst>
              <a:gd name="adj" fmla="val 16667"/>
            </a:avLst>
          </a:prstGeom>
          <a:solidFill>
            <a:srgbClr val="CFD9E0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b="1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rPr>
              <a:t>dbGaP</a:t>
            </a:r>
            <a:endParaRPr>
              <a:latin typeface="Cambay"/>
              <a:ea typeface="Cambay"/>
              <a:cs typeface="Cambay"/>
              <a:sym typeface="Cambay"/>
            </a:endParaRPr>
          </a:p>
        </p:txBody>
      </p:sp>
      <p:sp>
        <p:nvSpPr>
          <p:cNvPr id="239" name="Google Shape;239;p26"/>
          <p:cNvSpPr/>
          <p:nvPr/>
        </p:nvSpPr>
        <p:spPr>
          <a:xfrm>
            <a:off x="3603350" y="3506063"/>
            <a:ext cx="1607400" cy="816600"/>
          </a:xfrm>
          <a:prstGeom prst="roundRect">
            <a:avLst>
              <a:gd name="adj" fmla="val 16667"/>
            </a:avLst>
          </a:prstGeom>
          <a:solidFill>
            <a:srgbClr val="CFD9E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b="1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rPr>
              <a:t>GeneCards </a:t>
            </a:r>
            <a:endParaRPr>
              <a:latin typeface="Cambay"/>
              <a:ea typeface="Cambay"/>
              <a:cs typeface="Cambay"/>
              <a:sym typeface="Cambay"/>
            </a:endParaRPr>
          </a:p>
        </p:txBody>
      </p:sp>
      <p:sp>
        <p:nvSpPr>
          <p:cNvPr id="240" name="Google Shape;240;p26"/>
          <p:cNvSpPr/>
          <p:nvPr/>
        </p:nvSpPr>
        <p:spPr>
          <a:xfrm>
            <a:off x="5545288" y="3506075"/>
            <a:ext cx="1607400" cy="816600"/>
          </a:xfrm>
          <a:prstGeom prst="roundRect">
            <a:avLst>
              <a:gd name="adj" fmla="val 16667"/>
            </a:avLst>
          </a:prstGeom>
          <a:solidFill>
            <a:srgbClr val="CFD9E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b="1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rPr>
              <a:t>GWAS Central</a:t>
            </a:r>
            <a:endParaRPr>
              <a:latin typeface="Cambay"/>
              <a:ea typeface="Cambay"/>
              <a:cs typeface="Cambay"/>
              <a:sym typeface="Cambay"/>
            </a:endParaRPr>
          </a:p>
        </p:txBody>
      </p:sp>
      <p:sp>
        <p:nvSpPr>
          <p:cNvPr id="241" name="Google Shape;241;p2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Resources On Genotype and Phenotype</a:t>
            </a:r>
            <a:endParaRPr/>
          </a:p>
        </p:txBody>
      </p:sp>
      <p:sp>
        <p:nvSpPr>
          <p:cNvPr id="247" name="Google Shape;247;p2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248" name="Google Shape;24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8975" y="1114050"/>
            <a:ext cx="7037575" cy="3875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Tools for Genomic Data Extraction</a:t>
            </a:r>
            <a:endParaRPr/>
          </a:p>
        </p:txBody>
      </p:sp>
      <p:sp>
        <p:nvSpPr>
          <p:cNvPr id="254" name="Google Shape;254;p28"/>
          <p:cNvSpPr/>
          <p:nvPr/>
        </p:nvSpPr>
        <p:spPr>
          <a:xfrm>
            <a:off x="1974375" y="1811100"/>
            <a:ext cx="1858200" cy="1005900"/>
          </a:xfrm>
          <a:prstGeom prst="roundRect">
            <a:avLst>
              <a:gd name="adj" fmla="val 16667"/>
            </a:avLst>
          </a:prstGeom>
          <a:solidFill>
            <a:srgbClr val="CFD9E0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rPr>
              <a:t>BeFree</a:t>
            </a:r>
            <a:endParaRPr>
              <a:latin typeface="Cambay"/>
              <a:ea typeface="Cambay"/>
              <a:cs typeface="Cambay"/>
              <a:sym typeface="Cambay"/>
            </a:endParaRPr>
          </a:p>
        </p:txBody>
      </p:sp>
      <p:sp>
        <p:nvSpPr>
          <p:cNvPr id="255" name="Google Shape;255;p28"/>
          <p:cNvSpPr/>
          <p:nvPr/>
        </p:nvSpPr>
        <p:spPr>
          <a:xfrm>
            <a:off x="4941350" y="1811101"/>
            <a:ext cx="1858200" cy="901500"/>
          </a:xfrm>
          <a:prstGeom prst="roundRect">
            <a:avLst>
              <a:gd name="adj" fmla="val 16667"/>
            </a:avLst>
          </a:prstGeom>
          <a:solidFill>
            <a:srgbClr val="CFD9E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rPr>
              <a:t>BioBERT</a:t>
            </a:r>
            <a:endParaRPr>
              <a:latin typeface="Cambay"/>
              <a:ea typeface="Cambay"/>
              <a:cs typeface="Cambay"/>
              <a:sym typeface="Cambay"/>
            </a:endParaRPr>
          </a:p>
        </p:txBody>
      </p:sp>
      <p:sp>
        <p:nvSpPr>
          <p:cNvPr id="256" name="Google Shape;256;p28"/>
          <p:cNvSpPr/>
          <p:nvPr/>
        </p:nvSpPr>
        <p:spPr>
          <a:xfrm>
            <a:off x="1974377" y="3236050"/>
            <a:ext cx="1858200" cy="901500"/>
          </a:xfrm>
          <a:prstGeom prst="roundRect">
            <a:avLst>
              <a:gd name="adj" fmla="val 16667"/>
            </a:avLst>
          </a:prstGeom>
          <a:solidFill>
            <a:srgbClr val="CFD9E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rPr>
              <a:t>PubTator</a:t>
            </a:r>
            <a:endParaRPr>
              <a:latin typeface="Cambay"/>
              <a:ea typeface="Cambay"/>
              <a:cs typeface="Cambay"/>
              <a:sym typeface="Cambay"/>
            </a:endParaRPr>
          </a:p>
        </p:txBody>
      </p:sp>
      <p:sp>
        <p:nvSpPr>
          <p:cNvPr id="257" name="Google Shape;257;p28"/>
          <p:cNvSpPr/>
          <p:nvPr/>
        </p:nvSpPr>
        <p:spPr>
          <a:xfrm>
            <a:off x="4941350" y="3236050"/>
            <a:ext cx="1858200" cy="901500"/>
          </a:xfrm>
          <a:prstGeom prst="roundRect">
            <a:avLst>
              <a:gd name="adj" fmla="val 16667"/>
            </a:avLst>
          </a:prstGeom>
          <a:solidFill>
            <a:srgbClr val="CFD9E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rPr>
              <a:t>MetaMap</a:t>
            </a:r>
            <a:endParaRPr>
              <a:latin typeface="Cambay"/>
              <a:ea typeface="Cambay"/>
              <a:cs typeface="Cambay"/>
              <a:sym typeface="Cambay"/>
            </a:endParaRPr>
          </a:p>
        </p:txBody>
      </p:sp>
      <p:sp>
        <p:nvSpPr>
          <p:cNvPr id="258" name="Google Shape;258;p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97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DisGeNet- A Dataset of Gene-Disease Associations</a:t>
            </a:r>
            <a:endParaRPr/>
          </a:p>
        </p:txBody>
      </p:sp>
      <p:sp>
        <p:nvSpPr>
          <p:cNvPr id="264" name="Google Shape;264;p29"/>
          <p:cNvSpPr/>
          <p:nvPr/>
        </p:nvSpPr>
        <p:spPr>
          <a:xfrm>
            <a:off x="669250" y="1599575"/>
            <a:ext cx="1824600" cy="894900"/>
          </a:xfrm>
          <a:prstGeom prst="roundRect">
            <a:avLst>
              <a:gd name="adj" fmla="val 16667"/>
            </a:avLst>
          </a:prstGeom>
          <a:solidFill>
            <a:srgbClr val="FF99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rgbClr val="212121"/>
                </a:solidFill>
                <a:latin typeface="Cambay"/>
                <a:ea typeface="Cambay"/>
                <a:cs typeface="Cambay"/>
                <a:sym typeface="Cambay"/>
              </a:rPr>
              <a:t>Released On</a:t>
            </a:r>
            <a:endParaRPr sz="1700">
              <a:solidFill>
                <a:srgbClr val="212121"/>
              </a:solidFill>
              <a:latin typeface="Cambay"/>
              <a:ea typeface="Cambay"/>
              <a:cs typeface="Cambay"/>
              <a:sym typeface="Cambay"/>
            </a:endParaRPr>
          </a:p>
        </p:txBody>
      </p:sp>
      <p:sp>
        <p:nvSpPr>
          <p:cNvPr id="265" name="Google Shape;265;p29"/>
          <p:cNvSpPr/>
          <p:nvPr/>
        </p:nvSpPr>
        <p:spPr>
          <a:xfrm>
            <a:off x="845025" y="2128650"/>
            <a:ext cx="1720200" cy="443100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9900"/>
                </a:solidFill>
                <a:latin typeface="Cambay"/>
                <a:ea typeface="Cambay"/>
                <a:cs typeface="Cambay"/>
                <a:sym typeface="Cambay"/>
              </a:rPr>
              <a:t>September, 2010</a:t>
            </a:r>
            <a:endParaRPr>
              <a:solidFill>
                <a:srgbClr val="FF9900"/>
              </a:solidFill>
              <a:latin typeface="Cambay"/>
              <a:ea typeface="Cambay"/>
              <a:cs typeface="Cambay"/>
              <a:sym typeface="Cambay"/>
            </a:endParaRPr>
          </a:p>
        </p:txBody>
      </p:sp>
      <p:sp>
        <p:nvSpPr>
          <p:cNvPr id="266" name="Google Shape;266;p29"/>
          <p:cNvSpPr/>
          <p:nvPr/>
        </p:nvSpPr>
        <p:spPr>
          <a:xfrm>
            <a:off x="944600" y="2682550"/>
            <a:ext cx="1824600" cy="894900"/>
          </a:xfrm>
          <a:prstGeom prst="roundRect">
            <a:avLst>
              <a:gd name="adj" fmla="val 16667"/>
            </a:avLst>
          </a:prstGeom>
          <a:solidFill>
            <a:srgbClr val="6D9EEB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rgbClr val="212121"/>
                </a:solidFill>
                <a:latin typeface="Cambay"/>
                <a:ea typeface="Cambay"/>
                <a:cs typeface="Cambay"/>
                <a:sym typeface="Cambay"/>
              </a:rPr>
              <a:t>Repository</a:t>
            </a:r>
            <a:endParaRPr sz="1700">
              <a:solidFill>
                <a:srgbClr val="212121"/>
              </a:solidFill>
              <a:latin typeface="Cambay"/>
              <a:ea typeface="Cambay"/>
              <a:cs typeface="Cambay"/>
              <a:sym typeface="Cambay"/>
            </a:endParaRPr>
          </a:p>
        </p:txBody>
      </p:sp>
      <p:sp>
        <p:nvSpPr>
          <p:cNvPr id="267" name="Google Shape;267;p29"/>
          <p:cNvSpPr/>
          <p:nvPr/>
        </p:nvSpPr>
        <p:spPr>
          <a:xfrm>
            <a:off x="1120375" y="3211625"/>
            <a:ext cx="1720200" cy="443100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6D9EEB"/>
                </a:solidFill>
                <a:latin typeface="Cambay"/>
                <a:ea typeface="Cambay"/>
                <a:cs typeface="Cambay"/>
                <a:sym typeface="Cambay"/>
              </a:rPr>
              <a:t>Open Access</a:t>
            </a:r>
            <a:endParaRPr>
              <a:solidFill>
                <a:srgbClr val="6D9EEB"/>
              </a:solidFill>
              <a:latin typeface="Cambay"/>
              <a:ea typeface="Cambay"/>
              <a:cs typeface="Cambay"/>
              <a:sym typeface="Cambay"/>
            </a:endParaRPr>
          </a:p>
        </p:txBody>
      </p:sp>
      <p:sp>
        <p:nvSpPr>
          <p:cNvPr id="268" name="Google Shape;268;p29"/>
          <p:cNvSpPr/>
          <p:nvPr/>
        </p:nvSpPr>
        <p:spPr>
          <a:xfrm>
            <a:off x="1240475" y="3765525"/>
            <a:ext cx="1824600" cy="894900"/>
          </a:xfrm>
          <a:prstGeom prst="roundRect">
            <a:avLst>
              <a:gd name="adj" fmla="val 16667"/>
            </a:avLst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rgbClr val="212121"/>
                </a:solidFill>
                <a:latin typeface="Cambay"/>
                <a:ea typeface="Cambay"/>
                <a:cs typeface="Cambay"/>
                <a:sym typeface="Cambay"/>
              </a:rPr>
              <a:t>Informations</a:t>
            </a:r>
            <a:endParaRPr sz="1700">
              <a:solidFill>
                <a:srgbClr val="212121"/>
              </a:solidFill>
              <a:latin typeface="Cambay"/>
              <a:ea typeface="Cambay"/>
              <a:cs typeface="Cambay"/>
              <a:sym typeface="Cambay"/>
            </a:endParaRPr>
          </a:p>
        </p:txBody>
      </p:sp>
      <p:sp>
        <p:nvSpPr>
          <p:cNvPr id="269" name="Google Shape;269;p29"/>
          <p:cNvSpPr/>
          <p:nvPr/>
        </p:nvSpPr>
        <p:spPr>
          <a:xfrm>
            <a:off x="1416250" y="4294600"/>
            <a:ext cx="1720200" cy="443100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6AA84F"/>
                </a:solidFill>
                <a:latin typeface="Cambay"/>
                <a:ea typeface="Cambay"/>
                <a:cs typeface="Cambay"/>
                <a:sym typeface="Cambay"/>
              </a:rPr>
              <a:t>GDAs &amp; VDAs</a:t>
            </a:r>
            <a:endParaRPr>
              <a:solidFill>
                <a:srgbClr val="6AA84F"/>
              </a:solidFill>
              <a:latin typeface="Cambay"/>
              <a:ea typeface="Cambay"/>
              <a:cs typeface="Cambay"/>
              <a:sym typeface="Cambay"/>
            </a:endParaRPr>
          </a:p>
        </p:txBody>
      </p:sp>
      <p:sp>
        <p:nvSpPr>
          <p:cNvPr id="270" name="Google Shape;270;p29"/>
          <p:cNvSpPr/>
          <p:nvPr/>
        </p:nvSpPr>
        <p:spPr>
          <a:xfrm>
            <a:off x="2808275" y="1751975"/>
            <a:ext cx="2299200" cy="894900"/>
          </a:xfrm>
          <a:prstGeom prst="roundRect">
            <a:avLst>
              <a:gd name="adj" fmla="val 16667"/>
            </a:avLst>
          </a:prstGeom>
          <a:solidFill>
            <a:srgbClr val="6D9EEB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rgbClr val="212121"/>
                </a:solidFill>
                <a:latin typeface="Cambay"/>
                <a:ea typeface="Cambay"/>
                <a:cs typeface="Cambay"/>
                <a:sym typeface="Cambay"/>
              </a:rPr>
              <a:t>Raw Data Source</a:t>
            </a:r>
            <a:endParaRPr sz="1700">
              <a:solidFill>
                <a:srgbClr val="212121"/>
              </a:solidFill>
              <a:latin typeface="Cambay"/>
              <a:ea typeface="Cambay"/>
              <a:cs typeface="Cambay"/>
              <a:sym typeface="Cambay"/>
            </a:endParaRPr>
          </a:p>
        </p:txBody>
      </p:sp>
      <p:sp>
        <p:nvSpPr>
          <p:cNvPr id="271" name="Google Shape;271;p29"/>
          <p:cNvSpPr/>
          <p:nvPr/>
        </p:nvSpPr>
        <p:spPr>
          <a:xfrm>
            <a:off x="2984050" y="2281050"/>
            <a:ext cx="2299200" cy="749100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6D9EEB"/>
                </a:solidFill>
                <a:latin typeface="Cambay"/>
                <a:ea typeface="Cambay"/>
                <a:cs typeface="Cambay"/>
                <a:sym typeface="Cambay"/>
              </a:rPr>
              <a:t>Omim, Unipport, CTD, CURATED </a:t>
            </a:r>
            <a:endParaRPr>
              <a:solidFill>
                <a:srgbClr val="6D9EEB"/>
              </a:solidFill>
              <a:latin typeface="Cambay"/>
              <a:ea typeface="Cambay"/>
              <a:cs typeface="Cambay"/>
              <a:sym typeface="Cambay"/>
            </a:endParaRPr>
          </a:p>
        </p:txBody>
      </p:sp>
      <p:sp>
        <p:nvSpPr>
          <p:cNvPr id="272" name="Google Shape;272;p29"/>
          <p:cNvSpPr/>
          <p:nvPr/>
        </p:nvSpPr>
        <p:spPr>
          <a:xfrm>
            <a:off x="3220600" y="3175700"/>
            <a:ext cx="2546700" cy="894900"/>
          </a:xfrm>
          <a:prstGeom prst="roundRect">
            <a:avLst>
              <a:gd name="adj" fmla="val 16667"/>
            </a:avLst>
          </a:prstGeom>
          <a:solidFill>
            <a:srgbClr val="FF99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rgbClr val="212121"/>
                </a:solidFill>
                <a:latin typeface="Cambay"/>
                <a:ea typeface="Cambay"/>
                <a:cs typeface="Cambay"/>
                <a:sym typeface="Cambay"/>
              </a:rPr>
              <a:t>Curated Data Source</a:t>
            </a:r>
            <a:endParaRPr sz="1700" b="1">
              <a:solidFill>
                <a:srgbClr val="212121"/>
              </a:solidFill>
              <a:latin typeface="Cambay"/>
              <a:ea typeface="Cambay"/>
              <a:cs typeface="Cambay"/>
              <a:sym typeface="Cambay"/>
            </a:endParaRPr>
          </a:p>
        </p:txBody>
      </p:sp>
      <p:sp>
        <p:nvSpPr>
          <p:cNvPr id="273" name="Google Shape;273;p29"/>
          <p:cNvSpPr/>
          <p:nvPr/>
        </p:nvSpPr>
        <p:spPr>
          <a:xfrm>
            <a:off x="3396375" y="3704775"/>
            <a:ext cx="2546700" cy="818400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9900"/>
                </a:solidFill>
                <a:latin typeface="Cambay"/>
                <a:ea typeface="Cambay"/>
                <a:cs typeface="Cambay"/>
                <a:sym typeface="Cambay"/>
              </a:rPr>
              <a:t>Mendelian, Curated repositories, GWAS catalogues, Scientific literature</a:t>
            </a:r>
            <a:endParaRPr>
              <a:solidFill>
                <a:srgbClr val="FF9900"/>
              </a:solidFill>
              <a:latin typeface="Cambay"/>
              <a:ea typeface="Cambay"/>
              <a:cs typeface="Cambay"/>
              <a:sym typeface="Cambay"/>
            </a:endParaRPr>
          </a:p>
        </p:txBody>
      </p:sp>
      <p:sp>
        <p:nvSpPr>
          <p:cNvPr id="274" name="Google Shape;274;p29"/>
          <p:cNvSpPr/>
          <p:nvPr/>
        </p:nvSpPr>
        <p:spPr>
          <a:xfrm>
            <a:off x="6079975" y="3386925"/>
            <a:ext cx="2546700" cy="894900"/>
          </a:xfrm>
          <a:prstGeom prst="roundRect">
            <a:avLst>
              <a:gd name="adj" fmla="val 16667"/>
            </a:avLst>
          </a:prstGeom>
          <a:solidFill>
            <a:srgbClr val="6D9EEB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rgbClr val="212121"/>
                </a:solidFill>
                <a:latin typeface="Cambay"/>
                <a:ea typeface="Cambay"/>
                <a:cs typeface="Cambay"/>
                <a:sym typeface="Cambay"/>
              </a:rPr>
              <a:t>Access DisGeNET</a:t>
            </a:r>
            <a:endParaRPr sz="1700">
              <a:solidFill>
                <a:srgbClr val="212121"/>
              </a:solidFill>
              <a:latin typeface="Cambay"/>
              <a:ea typeface="Cambay"/>
              <a:cs typeface="Cambay"/>
              <a:sym typeface="Cambay"/>
            </a:endParaRPr>
          </a:p>
        </p:txBody>
      </p:sp>
      <p:sp>
        <p:nvSpPr>
          <p:cNvPr id="275" name="Google Shape;275;p29"/>
          <p:cNvSpPr/>
          <p:nvPr/>
        </p:nvSpPr>
        <p:spPr>
          <a:xfrm>
            <a:off x="6255750" y="3916000"/>
            <a:ext cx="2546700" cy="818400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6D9EEB"/>
                </a:solidFill>
                <a:latin typeface="Cambay"/>
                <a:ea typeface="Cambay"/>
                <a:cs typeface="Cambay"/>
                <a:sym typeface="Cambay"/>
              </a:rPr>
              <a:t>Web Interface, SQLite database, Cytoscape, Semantic web</a:t>
            </a:r>
            <a:endParaRPr>
              <a:solidFill>
                <a:srgbClr val="6D9EEB"/>
              </a:solidFill>
              <a:latin typeface="Cambay"/>
              <a:ea typeface="Cambay"/>
              <a:cs typeface="Cambay"/>
              <a:sym typeface="Cambay"/>
            </a:endParaRPr>
          </a:p>
        </p:txBody>
      </p:sp>
      <p:sp>
        <p:nvSpPr>
          <p:cNvPr id="276" name="Google Shape;276;p29"/>
          <p:cNvSpPr/>
          <p:nvPr/>
        </p:nvSpPr>
        <p:spPr>
          <a:xfrm>
            <a:off x="5702075" y="1922400"/>
            <a:ext cx="2299200" cy="894900"/>
          </a:xfrm>
          <a:prstGeom prst="roundRect">
            <a:avLst>
              <a:gd name="adj" fmla="val 16667"/>
            </a:avLst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rgbClr val="212121"/>
                </a:solidFill>
                <a:latin typeface="Cambay"/>
                <a:ea typeface="Cambay"/>
                <a:cs typeface="Cambay"/>
                <a:sym typeface="Cambay"/>
              </a:rPr>
              <a:t>Data Extraction</a:t>
            </a:r>
            <a:endParaRPr sz="1700">
              <a:solidFill>
                <a:srgbClr val="212121"/>
              </a:solidFill>
              <a:latin typeface="Cambay"/>
              <a:ea typeface="Cambay"/>
              <a:cs typeface="Cambay"/>
              <a:sym typeface="Cambay"/>
            </a:endParaRPr>
          </a:p>
        </p:txBody>
      </p:sp>
      <p:sp>
        <p:nvSpPr>
          <p:cNvPr id="277" name="Google Shape;277;p29"/>
          <p:cNvSpPr/>
          <p:nvPr/>
        </p:nvSpPr>
        <p:spPr>
          <a:xfrm>
            <a:off x="5877850" y="2451475"/>
            <a:ext cx="2299200" cy="749100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6AA84F"/>
                </a:solidFill>
                <a:latin typeface="Cambay"/>
                <a:ea typeface="Cambay"/>
                <a:cs typeface="Cambay"/>
                <a:sym typeface="Cambay"/>
              </a:rPr>
              <a:t>Text mining tools </a:t>
            </a:r>
            <a:endParaRPr>
              <a:solidFill>
                <a:srgbClr val="6AA84F"/>
              </a:solidFill>
              <a:latin typeface="Cambay"/>
              <a:ea typeface="Cambay"/>
              <a:cs typeface="Cambay"/>
              <a:sym typeface="Cambay"/>
            </a:endParaRPr>
          </a:p>
        </p:txBody>
      </p:sp>
      <p:sp>
        <p:nvSpPr>
          <p:cNvPr id="278" name="Google Shape;278;p2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DisGeNet Versions</a:t>
            </a:r>
            <a:endParaRPr/>
          </a:p>
        </p:txBody>
      </p:sp>
      <p:pic>
        <p:nvPicPr>
          <p:cNvPr id="284" name="Google Shape;284;p30"/>
          <p:cNvPicPr preferRelativeResize="0"/>
          <p:nvPr/>
        </p:nvPicPr>
        <p:blipFill rotWithShape="1">
          <a:blip r:embed="rId3">
            <a:alphaModFix/>
          </a:blip>
          <a:srcRect t="58030" b="8927"/>
          <a:stretch/>
        </p:blipFill>
        <p:spPr>
          <a:xfrm>
            <a:off x="791600" y="3090025"/>
            <a:ext cx="7632400" cy="1038875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30"/>
          <p:cNvSpPr txBox="1"/>
          <p:nvPr/>
        </p:nvSpPr>
        <p:spPr>
          <a:xfrm>
            <a:off x="1993250" y="4128900"/>
            <a:ext cx="5472900" cy="3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rPr>
              <a:t>Detailed Statistics of the DisGeNET’s Current Version: v7.0</a:t>
            </a:r>
            <a:endParaRPr sz="1500" b="1">
              <a:solidFill>
                <a:schemeClr val="dk1"/>
              </a:solidFill>
              <a:latin typeface="Cambay"/>
              <a:ea typeface="Cambay"/>
              <a:cs typeface="Cambay"/>
              <a:sym typeface="Cambay"/>
            </a:endParaRPr>
          </a:p>
        </p:txBody>
      </p:sp>
      <p:sp>
        <p:nvSpPr>
          <p:cNvPr id="286" name="Google Shape;286;p30"/>
          <p:cNvSpPr/>
          <p:nvPr/>
        </p:nvSpPr>
        <p:spPr>
          <a:xfrm>
            <a:off x="3315250" y="1364625"/>
            <a:ext cx="2432700" cy="1378500"/>
          </a:xfrm>
          <a:prstGeom prst="roundRect">
            <a:avLst>
              <a:gd name="adj" fmla="val 16667"/>
            </a:avLst>
          </a:prstGeom>
          <a:solidFill>
            <a:srgbClr val="6D9EEB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212121"/>
                </a:solidFill>
                <a:latin typeface="Cambay"/>
                <a:ea typeface="Cambay"/>
                <a:cs typeface="Cambay"/>
                <a:sym typeface="Cambay"/>
              </a:rPr>
              <a:t>V6.0 (June, 2019)</a:t>
            </a:r>
            <a:endParaRPr sz="1800" b="1" baseline="-25000">
              <a:solidFill>
                <a:srgbClr val="212121"/>
              </a:solidFill>
              <a:latin typeface="Cambay"/>
              <a:ea typeface="Cambay"/>
              <a:cs typeface="Cambay"/>
              <a:sym typeface="Cambay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400"/>
              <a:buFont typeface="Cambay"/>
              <a:buChar char="●"/>
            </a:pPr>
            <a:r>
              <a:rPr lang="en" b="1">
                <a:solidFill>
                  <a:srgbClr val="212121"/>
                </a:solidFill>
                <a:latin typeface="Cambay"/>
                <a:ea typeface="Cambay"/>
                <a:cs typeface="Cambay"/>
                <a:sym typeface="Cambay"/>
              </a:rPr>
              <a:t>628, 625 GDAs</a:t>
            </a:r>
            <a:endParaRPr b="1">
              <a:solidFill>
                <a:srgbClr val="212121"/>
              </a:solidFill>
              <a:latin typeface="Cambay"/>
              <a:ea typeface="Cambay"/>
              <a:cs typeface="Cambay"/>
              <a:sym typeface="Cambay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400"/>
              <a:buFont typeface="Cambay"/>
              <a:buChar char="●"/>
            </a:pPr>
            <a:r>
              <a:rPr lang="en" b="1">
                <a:solidFill>
                  <a:srgbClr val="212121"/>
                </a:solidFill>
                <a:latin typeface="Cambay"/>
                <a:ea typeface="Cambay"/>
                <a:cs typeface="Cambay"/>
                <a:sym typeface="Cambay"/>
              </a:rPr>
              <a:t>17, 549 genes</a:t>
            </a:r>
            <a:endParaRPr b="1">
              <a:solidFill>
                <a:srgbClr val="212121"/>
              </a:solidFill>
              <a:latin typeface="Cambay"/>
              <a:ea typeface="Cambay"/>
              <a:cs typeface="Cambay"/>
              <a:sym typeface="Cambay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400"/>
              <a:buFont typeface="Cambay"/>
              <a:buChar char="●"/>
            </a:pPr>
            <a:r>
              <a:rPr lang="en" b="1">
                <a:solidFill>
                  <a:srgbClr val="212121"/>
                </a:solidFill>
                <a:latin typeface="Cambay"/>
                <a:ea typeface="Cambay"/>
                <a:cs typeface="Cambay"/>
                <a:sym typeface="Cambay"/>
              </a:rPr>
              <a:t>24, 166 diseases</a:t>
            </a:r>
            <a:endParaRPr>
              <a:solidFill>
                <a:srgbClr val="212121"/>
              </a:solidFill>
              <a:latin typeface="Cambay"/>
              <a:ea typeface="Cambay"/>
              <a:cs typeface="Cambay"/>
              <a:sym typeface="Cambay"/>
            </a:endParaRPr>
          </a:p>
        </p:txBody>
      </p:sp>
      <p:sp>
        <p:nvSpPr>
          <p:cNvPr id="287" name="Google Shape;287;p30"/>
          <p:cNvSpPr/>
          <p:nvPr/>
        </p:nvSpPr>
        <p:spPr>
          <a:xfrm>
            <a:off x="791600" y="1364625"/>
            <a:ext cx="2432700" cy="1378500"/>
          </a:xfrm>
          <a:prstGeom prst="roundRect">
            <a:avLst>
              <a:gd name="adj" fmla="val 16667"/>
            </a:avLst>
          </a:prstGeom>
          <a:solidFill>
            <a:srgbClr val="FF99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>
                <a:solidFill>
                  <a:srgbClr val="212121"/>
                </a:solidFill>
                <a:latin typeface="Cambay"/>
                <a:ea typeface="Cambay"/>
                <a:cs typeface="Cambay"/>
                <a:sym typeface="Cambay"/>
              </a:rPr>
              <a:t>V4.0 (June,2016)</a:t>
            </a:r>
            <a:endParaRPr sz="1900" b="1" baseline="-25000">
              <a:solidFill>
                <a:srgbClr val="212121"/>
              </a:solidFill>
              <a:latin typeface="Cambay"/>
              <a:ea typeface="Cambay"/>
              <a:cs typeface="Cambay"/>
              <a:sym typeface="Cambay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400"/>
              <a:buFont typeface="Cambay"/>
              <a:buChar char="●"/>
            </a:pPr>
            <a:r>
              <a:rPr lang="en" b="1">
                <a:solidFill>
                  <a:srgbClr val="212121"/>
                </a:solidFill>
                <a:latin typeface="Cambay"/>
                <a:ea typeface="Cambay"/>
                <a:cs typeface="Cambay"/>
                <a:sym typeface="Cambay"/>
              </a:rPr>
              <a:t>429, 036 GDAs</a:t>
            </a:r>
            <a:endParaRPr b="1">
              <a:solidFill>
                <a:srgbClr val="212121"/>
              </a:solidFill>
              <a:latin typeface="Cambay"/>
              <a:ea typeface="Cambay"/>
              <a:cs typeface="Cambay"/>
              <a:sym typeface="Cambay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400"/>
              <a:buFont typeface="Cambay"/>
              <a:buChar char="●"/>
            </a:pPr>
            <a:r>
              <a:rPr lang="en" b="1">
                <a:solidFill>
                  <a:srgbClr val="212121"/>
                </a:solidFill>
                <a:latin typeface="Cambay"/>
                <a:ea typeface="Cambay"/>
                <a:cs typeface="Cambay"/>
                <a:sym typeface="Cambay"/>
              </a:rPr>
              <a:t>17, 381 genes</a:t>
            </a:r>
            <a:endParaRPr b="1">
              <a:solidFill>
                <a:srgbClr val="212121"/>
              </a:solidFill>
              <a:latin typeface="Cambay"/>
              <a:ea typeface="Cambay"/>
              <a:cs typeface="Cambay"/>
              <a:sym typeface="Cambay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400"/>
              <a:buFont typeface="Cambay"/>
              <a:buChar char="●"/>
            </a:pPr>
            <a:r>
              <a:rPr lang="en" b="1">
                <a:solidFill>
                  <a:srgbClr val="212121"/>
                </a:solidFill>
                <a:latin typeface="Cambay"/>
                <a:ea typeface="Cambay"/>
                <a:cs typeface="Cambay"/>
                <a:sym typeface="Cambay"/>
              </a:rPr>
              <a:t>15, 093 diseases</a:t>
            </a:r>
            <a:endParaRPr sz="1800" b="1">
              <a:solidFill>
                <a:srgbClr val="212121"/>
              </a:solidFill>
              <a:latin typeface="Cambay"/>
              <a:ea typeface="Cambay"/>
              <a:cs typeface="Cambay"/>
              <a:sym typeface="Cambay"/>
            </a:endParaRPr>
          </a:p>
        </p:txBody>
      </p:sp>
      <p:sp>
        <p:nvSpPr>
          <p:cNvPr id="288" name="Google Shape;288;p30"/>
          <p:cNvSpPr/>
          <p:nvPr/>
        </p:nvSpPr>
        <p:spPr>
          <a:xfrm>
            <a:off x="5915100" y="1327875"/>
            <a:ext cx="2432700" cy="1378500"/>
          </a:xfrm>
          <a:prstGeom prst="roundRect">
            <a:avLst>
              <a:gd name="adj" fmla="val 16667"/>
            </a:avLst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>
                <a:solidFill>
                  <a:srgbClr val="212121"/>
                </a:solidFill>
                <a:latin typeface="Cambay"/>
                <a:ea typeface="Cambay"/>
                <a:cs typeface="Cambay"/>
                <a:sym typeface="Cambay"/>
              </a:rPr>
              <a:t>V7.0 (June, 2020)</a:t>
            </a:r>
            <a:endParaRPr sz="1900" b="1">
              <a:solidFill>
                <a:srgbClr val="212121"/>
              </a:solidFill>
              <a:latin typeface="Cambay"/>
              <a:ea typeface="Cambay"/>
              <a:cs typeface="Cambay"/>
              <a:sym typeface="Cambay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400"/>
              <a:buFont typeface="Cambay"/>
              <a:buChar char="●"/>
            </a:pPr>
            <a:r>
              <a:rPr lang="en" b="1">
                <a:solidFill>
                  <a:srgbClr val="212121"/>
                </a:solidFill>
                <a:latin typeface="Cambay"/>
                <a:ea typeface="Cambay"/>
                <a:cs typeface="Cambay"/>
                <a:sym typeface="Cambay"/>
              </a:rPr>
              <a:t>1, 134, 942 GDAs</a:t>
            </a:r>
            <a:endParaRPr b="1">
              <a:solidFill>
                <a:srgbClr val="212121"/>
              </a:solidFill>
              <a:latin typeface="Cambay"/>
              <a:ea typeface="Cambay"/>
              <a:cs typeface="Cambay"/>
              <a:sym typeface="Cambay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400"/>
              <a:buFont typeface="Cambay"/>
              <a:buChar char="●"/>
            </a:pPr>
            <a:r>
              <a:rPr lang="en" b="1">
                <a:solidFill>
                  <a:srgbClr val="212121"/>
                </a:solidFill>
                <a:latin typeface="Cambay"/>
                <a:ea typeface="Cambay"/>
                <a:cs typeface="Cambay"/>
                <a:sym typeface="Cambay"/>
              </a:rPr>
              <a:t>21, 671 genes</a:t>
            </a:r>
            <a:endParaRPr b="1">
              <a:solidFill>
                <a:srgbClr val="212121"/>
              </a:solidFill>
              <a:latin typeface="Cambay"/>
              <a:ea typeface="Cambay"/>
              <a:cs typeface="Cambay"/>
              <a:sym typeface="Cambay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400"/>
              <a:buFont typeface="Cambay"/>
              <a:buChar char="●"/>
            </a:pPr>
            <a:r>
              <a:rPr lang="en" b="1">
                <a:solidFill>
                  <a:srgbClr val="212121"/>
                </a:solidFill>
                <a:latin typeface="Cambay"/>
                <a:ea typeface="Cambay"/>
                <a:cs typeface="Cambay"/>
                <a:sym typeface="Cambay"/>
              </a:rPr>
              <a:t>30, 170 diseases</a:t>
            </a:r>
            <a:endParaRPr sz="1800" b="1">
              <a:solidFill>
                <a:srgbClr val="212121"/>
              </a:solidFill>
              <a:latin typeface="Cambay"/>
              <a:ea typeface="Cambay"/>
              <a:cs typeface="Cambay"/>
              <a:sym typeface="Cambay"/>
            </a:endParaRPr>
          </a:p>
        </p:txBody>
      </p:sp>
      <p:sp>
        <p:nvSpPr>
          <p:cNvPr id="289" name="Google Shape;289;p3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Genetic Engineering Company Profile by Slidesgo">
  <a:themeElements>
    <a:clrScheme name="Simple Light">
      <a:dk1>
        <a:srgbClr val="452B94"/>
      </a:dk1>
      <a:lt1>
        <a:srgbClr val="8E7DC2"/>
      </a:lt1>
      <a:dk2>
        <a:srgbClr val="FAFAFA"/>
      </a:dk2>
      <a:lt2>
        <a:srgbClr val="1FE66D"/>
      </a:lt2>
      <a:accent1>
        <a:srgbClr val="7A4FFC"/>
      </a:accent1>
      <a:accent2>
        <a:srgbClr val="EFEFE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452B94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1133</Words>
  <Application>Microsoft Office PowerPoint</Application>
  <PresentationFormat>On-screen Show (16:9)</PresentationFormat>
  <Paragraphs>304</Paragraphs>
  <Slides>33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5" baseType="lpstr">
      <vt:lpstr>Cambay</vt:lpstr>
      <vt:lpstr>Roboto</vt:lpstr>
      <vt:lpstr>Open Sans</vt:lpstr>
      <vt:lpstr>Arial</vt:lpstr>
      <vt:lpstr>Anaheim</vt:lpstr>
      <vt:lpstr>Raleway</vt:lpstr>
      <vt:lpstr>Nunito Light</vt:lpstr>
      <vt:lpstr>Georgia</vt:lpstr>
      <vt:lpstr>Roboto Serif</vt:lpstr>
      <vt:lpstr>Anek Malayalam</vt:lpstr>
      <vt:lpstr>Bebas Neue</vt:lpstr>
      <vt:lpstr>Genetic Engineering Company Profile by Slidesgo</vt:lpstr>
      <vt:lpstr>A Study on Benchmark Datasets for Human Disease Genes</vt:lpstr>
      <vt:lpstr>Group Members :</vt:lpstr>
      <vt:lpstr>PowerPoint Presentation</vt:lpstr>
      <vt:lpstr>Human Gene-Disease datasets</vt:lpstr>
      <vt:lpstr>State of art Genomics Datasets</vt:lpstr>
      <vt:lpstr>Resources On Genotype and Phenotype</vt:lpstr>
      <vt:lpstr>Tools for Genomic Data Extraction</vt:lpstr>
      <vt:lpstr>DisGeNet- A Dataset of Gene-Disease Associations</vt:lpstr>
      <vt:lpstr>DisGeNet Versions</vt:lpstr>
      <vt:lpstr>OMIM(Online Online Mendelian Inheritance in Man)</vt:lpstr>
      <vt:lpstr>Workflow Diagram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Study of Existing Papers</vt:lpstr>
      <vt:lpstr>Title: Benchmark data set for breast cancer associated genes.[1]</vt:lpstr>
      <vt:lpstr>Title: Benchmarking network propagation methods for disease gene identification.[2]</vt:lpstr>
      <vt:lpstr>Title: Genomic variant benchmark: if you cannot measure it, you cannot improve it.[3]</vt:lpstr>
      <vt:lpstr>Steps of benchmarking</vt:lpstr>
      <vt:lpstr>Methodology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References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Study on Benchmark Datasets for Human Disease Genes</dc:title>
  <cp:lastModifiedBy>Shovo islam</cp:lastModifiedBy>
  <cp:revision>1</cp:revision>
  <dcterms:modified xsi:type="dcterms:W3CDTF">2023-12-19T13:00:13Z</dcterms:modified>
</cp:coreProperties>
</file>